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0" r:id="rId3"/>
    <p:sldId id="272" r:id="rId4"/>
    <p:sldId id="271" r:id="rId5"/>
    <p:sldId id="257" r:id="rId6"/>
    <p:sldId id="259" r:id="rId7"/>
    <p:sldId id="262" r:id="rId8"/>
    <p:sldId id="265" r:id="rId9"/>
    <p:sldId id="266" r:id="rId10"/>
    <p:sldId id="267" r:id="rId11"/>
    <p:sldId id="273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llie E. Tabor-Han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922276-595D-4858-9817-3B0860AFCD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6836FCFE-AA89-405B-AD89-1EA4D9EC9A7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03D6E-6092-4BF4-9628-5C76458D2DC5}" type="slidenum">
              <a:rPr lang="en-US"/>
              <a:pPr/>
              <a:t>3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Juliet Capulet – a 13-year-old girl</a:t>
            </a:r>
          </a:p>
          <a:p>
            <a:pPr lvl="1"/>
            <a:r>
              <a:rPr lang="en-US"/>
              <a:t>Lord and Lady Capulet – Juliet’s parents  </a:t>
            </a:r>
          </a:p>
          <a:p>
            <a:pPr lvl="1"/>
            <a:r>
              <a:rPr lang="en-US"/>
              <a:t>Count Paris – the man Juliet’s father wants her to marry  </a:t>
            </a:r>
          </a:p>
          <a:p>
            <a:pPr lvl="1"/>
            <a:r>
              <a:rPr lang="en-US"/>
              <a:t>Tybalt – Juliet’s cousin.</a:t>
            </a:r>
          </a:p>
          <a:p>
            <a:pPr lvl="1"/>
            <a:r>
              <a:rPr lang="en-US"/>
              <a:t>Nurse – Juliet’s nurse, who has taken care of her since she was a baby 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947C0C-7D8A-4E0E-BC0E-13D57AC7EDC8}" type="slidenum">
              <a:rPr lang="en-US"/>
              <a:pPr/>
              <a:t>4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Romeo Montague: A young man, probably about 17 years old</a:t>
            </a:r>
          </a:p>
          <a:p>
            <a:r>
              <a:rPr lang="en-US"/>
              <a:t>Lord and Lady Montague: Romeo’s parents</a:t>
            </a:r>
          </a:p>
          <a:p>
            <a:r>
              <a:rPr lang="en-US"/>
              <a:t>Benvolio Montague: Romeo’s cousin</a:t>
            </a:r>
          </a:p>
          <a:p>
            <a:r>
              <a:rPr lang="en-US"/>
              <a:t>Mercutio: Romeo’s best friend</a:t>
            </a:r>
          </a:p>
          <a:p>
            <a:r>
              <a:rPr lang="en-US"/>
              <a:t>Friar Laurence: A priest and friend of Romeo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E014F-C76A-4C44-8894-5EB7A4C1C05D}" type="slidenum">
              <a:rPr lang="en-US"/>
              <a:pPr/>
              <a:t>5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family feud:</a:t>
            </a:r>
            <a:br>
              <a:rPr lang="en-US"/>
            </a:br>
            <a:r>
              <a:rPr lang="en-US"/>
              <a:t>The story takes place in Verona, Italy, in the late 1500s. The Montagues and the Capulets, two very powerful families, have been fighting for many years. </a:t>
            </a:r>
          </a:p>
          <a:p>
            <a:pPr>
              <a:lnSpc>
                <a:spcPct val="90000"/>
              </a:lnSpc>
            </a:pPr>
            <a:r>
              <a:rPr lang="en-US"/>
              <a:t>The Capulets throw a big party. </a:t>
            </a:r>
          </a:p>
          <a:p>
            <a:pPr>
              <a:lnSpc>
                <a:spcPct val="90000"/>
              </a:lnSpc>
            </a:pPr>
            <a:r>
              <a:rPr lang="en-US"/>
              <a:t>Romeo Montague wants to go to the party to see Rosaline, a girl he likes. Because of the feud, his family is not invited. He wears a costume and sneaks into the party anyway. 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Falling in love:</a:t>
            </a:r>
          </a:p>
          <a:p>
            <a:pPr>
              <a:lnSpc>
                <a:spcPct val="90000"/>
              </a:lnSpc>
            </a:pPr>
            <a:r>
              <a:rPr lang="en-US"/>
              <a:t>At the party, Romeo sees a girl, Juliet, and falls in love. Soon he finds out that she is a Capulet. </a:t>
            </a:r>
          </a:p>
          <a:p>
            <a:pPr>
              <a:lnSpc>
                <a:spcPct val="90000"/>
              </a:lnSpc>
            </a:pPr>
            <a:r>
              <a:rPr lang="en-US"/>
              <a:t>Juliet sees Romeo and falls in love with him, too. She has no idea that he is a member of the Montague family. </a:t>
            </a:r>
          </a:p>
          <a:p>
            <a:pPr>
              <a:lnSpc>
                <a:spcPct val="90000"/>
              </a:lnSpc>
            </a:pPr>
            <a:r>
              <a:rPr lang="en-US"/>
              <a:t>Later, Juliet learns that Romeo is a Montague.  She goes out on her balcony to talk to the stars about her love for Romeo.  </a:t>
            </a:r>
          </a:p>
          <a:p>
            <a:pPr>
              <a:lnSpc>
                <a:spcPct val="90000"/>
              </a:lnSpc>
            </a:pPr>
            <a:r>
              <a:rPr lang="en-US"/>
              <a:t>Romeo hears her and tells her he feels the same.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 secret marriage:</a:t>
            </a:r>
          </a:p>
          <a:p>
            <a:pPr>
              <a:lnSpc>
                <a:spcPct val="90000"/>
              </a:lnSpc>
            </a:pPr>
            <a:r>
              <a:rPr lang="en-US"/>
              <a:t>The next day Romeo and Juliet are married secretly by Romeo’s friend Friar Lawrence. They tell no one.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35F924-4C1F-4931-A0D8-37D49E6D2C4C}" type="slidenum">
              <a:rPr lang="en-US"/>
              <a:pPr/>
              <a:t>6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fight:</a:t>
            </a:r>
          </a:p>
          <a:p>
            <a:pPr>
              <a:lnSpc>
                <a:spcPct val="90000"/>
              </a:lnSpc>
            </a:pPr>
            <a:r>
              <a:rPr lang="en-US"/>
              <a:t>The same day that Romeo and Juliet are married, Romeo's cousin Benvolio and his best friend, Mercutio, get into a fight with Juliet’s cousin Tybalt. </a:t>
            </a:r>
          </a:p>
          <a:p>
            <a:pPr>
              <a:lnSpc>
                <a:spcPct val="90000"/>
              </a:lnSpc>
            </a:pPr>
            <a:r>
              <a:rPr lang="en-US"/>
              <a:t>Tybalt is mad at Romeo for coming to the Capulets’ party, so he starts a fight with Benvolio and Mercutio. </a:t>
            </a:r>
          </a:p>
          <a:p>
            <a:pPr>
              <a:lnSpc>
                <a:spcPct val="90000"/>
              </a:lnSpc>
            </a:pPr>
            <a:r>
              <a:rPr lang="en-US"/>
              <a:t>Romeo shows up. He does not want to fight Tybalt because he is married to Juliet, but he cannot tell anyone.</a:t>
            </a:r>
          </a:p>
          <a:p>
            <a:pPr>
              <a:lnSpc>
                <a:spcPct val="90000"/>
              </a:lnSpc>
            </a:pPr>
            <a:r>
              <a:rPr lang="en-US"/>
              <a:t>Romeo’s friends don’t understand why Romeo won’t fight, so Mercutio fights Tybalt instead. Tybalt kills Mercutio. </a:t>
            </a:r>
          </a:p>
          <a:p>
            <a:pPr>
              <a:lnSpc>
                <a:spcPct val="90000"/>
              </a:lnSpc>
            </a:pPr>
            <a:r>
              <a:rPr lang="en-US"/>
              <a:t>Romeo is angry and kills Tybalt.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 banishment: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/>
              <a:t>The Prince of Verona tells Romeo that he must leave the city forever and never come back. 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/>
              <a:t>Juliet is very sad because Romeo is gone.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/>
              <a:t>A Match-making father: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/>
              <a:t>Juliet's father, who doesn’t know that Juliet is already married to Romeo, decides to marry her to a man named Paris.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D28207-BE0A-451A-9D65-4FDBC22636CE}" type="slidenum">
              <a:rPr lang="en-US"/>
              <a:pPr/>
              <a:t>7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/>
              <a:t>A desperate plan:</a:t>
            </a:r>
          </a:p>
          <a:p>
            <a:r>
              <a:rPr lang="en-US" sz="1000"/>
              <a:t>Juliet goes to Friar Lawrence for help.</a:t>
            </a:r>
          </a:p>
          <a:p>
            <a:r>
              <a:rPr lang="en-US" sz="1000"/>
              <a:t>He gives her a potion to drink that will make her look dead, even though she really will just be sleeping.</a:t>
            </a:r>
          </a:p>
          <a:p>
            <a:r>
              <a:rPr lang="en-US" sz="1000"/>
              <a:t>The Friar says he will tell Romeo to come get her from the family</a:t>
            </a:r>
            <a:r>
              <a:rPr lang="en-US" sz="1000" b="1"/>
              <a:t> </a:t>
            </a:r>
            <a:r>
              <a:rPr lang="en-US" sz="1000"/>
              <a:t>tomb.</a:t>
            </a:r>
          </a:p>
          <a:p>
            <a:endParaRPr lang="en-US" sz="1000"/>
          </a:p>
          <a:p>
            <a:r>
              <a:rPr lang="en-US" sz="1000"/>
              <a:t>Some deadly gossip:</a:t>
            </a:r>
            <a:br>
              <a:rPr lang="en-US" sz="1000"/>
            </a:br>
            <a:r>
              <a:rPr lang="en-US" sz="1000"/>
              <a:t>Before the Friar can tell Romeo that Juliet is not really dead, Romeo gets a message from a friend that Juliet is dead in Verona.  </a:t>
            </a:r>
          </a:p>
          <a:p>
            <a:r>
              <a:rPr lang="en-US" sz="1000"/>
              <a:t>Romeo wants to die beside his wife, so he buys poison and goes to Juliet's tomb. </a:t>
            </a:r>
          </a:p>
          <a:p>
            <a:r>
              <a:rPr lang="en-US" sz="1000"/>
              <a:t>At the door of the tomb, Romeo fights and kills Paris.</a:t>
            </a:r>
          </a:p>
          <a:p>
            <a:endParaRPr lang="en-US" sz="1000"/>
          </a:p>
          <a:p>
            <a:r>
              <a:rPr lang="en-US" sz="1000"/>
              <a:t>The death of Romeo and Juliet:</a:t>
            </a:r>
          </a:p>
          <a:p>
            <a:r>
              <a:rPr lang="en-US" sz="1000"/>
              <a:t>Inside the tomb, Romeo drinks the poison and dies next to Juliet.</a:t>
            </a:r>
          </a:p>
          <a:p>
            <a:r>
              <a:rPr lang="en-US" sz="1000"/>
              <a:t>Soon after, Juliet wakes up and sees Romeo dead next to her.  </a:t>
            </a:r>
          </a:p>
          <a:p>
            <a:r>
              <a:rPr lang="en-US" sz="1000"/>
              <a:t>Friar Lawrence comes into the tomb and tells Juliet what happened.</a:t>
            </a:r>
          </a:p>
          <a:p>
            <a:r>
              <a:rPr lang="en-US" sz="1000"/>
              <a:t>Juliet takes Romeo’s dagger and kills herself.  </a:t>
            </a:r>
          </a:p>
          <a:p>
            <a:endParaRPr lang="en-US" sz="1000"/>
          </a:p>
          <a:p>
            <a:r>
              <a:rPr lang="en-US" sz="1000"/>
              <a:t>A lesson learned:</a:t>
            </a:r>
          </a:p>
          <a:p>
            <a:r>
              <a:rPr lang="en-US" sz="1000"/>
              <a:t>The Montagues and Capulets learn a lesson from the deaths of their children. They agree to never fight again.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A28754-C21C-432A-BC95-541DC77FA3FA}" type="slidenum">
              <a:rPr lang="en-US"/>
              <a:pPr/>
              <a:t>9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Definition of tragedy: a dramatic work that has a serious or sad theme.  It has a character that has many problems or weaknesses.  A tragedy  usually ends with the deaths of the main characters.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7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4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6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70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71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72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0370889-F8DA-4685-8335-29F919C9A4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CF6B61-521F-442D-BA5E-8543F5C7B7E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41C20C-85EF-46BE-989E-025BF56E1C5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071744-775D-41EC-92F3-8C6BEE91F73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E178B6-751E-4ABD-9653-33CFFD7BFD5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8771C0-CC53-4FA5-AE93-84545827046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D0F00-73CB-465B-A4DF-4BCD12562B3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81939F-E2A3-4DAF-A75A-F5751B63E74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E71603-A842-4D8A-83D4-03C22DD43F1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F2A0A7-A01E-4031-A8B4-9FE84C2A6A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0FAFEA-2BD7-461F-8A44-B3285F0CBB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12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4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147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00A8191-707F-45E0-A555-20C001C988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48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hbwiley.WSFCSNET\Local%20Settings\Temporary%20Internet%20Files\Content.IE5\N3DV79CW\MSj00743170000%5b1%5d.mi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r>
              <a:rPr lang="en-US" b="1"/>
              <a:t>Tragic Love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86000"/>
            <a:ext cx="6400800" cy="1219200"/>
          </a:xfrm>
        </p:spPr>
        <p:txBody>
          <a:bodyPr/>
          <a:lstStyle/>
          <a:p>
            <a:r>
              <a:rPr lang="en-US"/>
              <a:t>An Introduction to </a:t>
            </a:r>
          </a:p>
          <a:p>
            <a:r>
              <a:rPr lang="en-US" i="1"/>
              <a:t>Romeo and Juliet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Examples of tragedy:</a:t>
            </a:r>
            <a:r>
              <a:rPr lang="en-US" sz="3800"/>
              <a:t> </a:t>
            </a:r>
          </a:p>
        </p:txBody>
      </p:sp>
      <p:pic>
        <p:nvPicPr>
          <p:cNvPr id="21508" name="Picture 4" descr="MPj040756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1371600"/>
            <a:ext cx="2081213" cy="31210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1509" name="Picture 5" descr="MPj040747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4648200"/>
            <a:ext cx="3048000" cy="2030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1510" name="Picture 6" descr="MCj0286960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4616450"/>
            <a:ext cx="2281238" cy="2241550"/>
          </a:xfrm>
          <a:prstGeom prst="rect">
            <a:avLst/>
          </a:prstGeom>
          <a:noFill/>
        </p:spPr>
      </p:pic>
      <p:pic>
        <p:nvPicPr>
          <p:cNvPr id="21511" name="Picture 7" descr="TN01338_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1676400"/>
            <a:ext cx="1441450" cy="2028825"/>
          </a:xfrm>
          <a:prstGeom prst="rect">
            <a:avLst/>
          </a:prstGeom>
          <a:noFill/>
        </p:spPr>
      </p:pic>
      <p:pic>
        <p:nvPicPr>
          <p:cNvPr id="21512" name="Picture 8" descr="j014583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" y="1600200"/>
            <a:ext cx="3657600" cy="24145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1513" name="Picture 9" descr="NA01635_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4343400"/>
            <a:ext cx="2514600" cy="19065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Thinking about Tragedy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T.V. shows, movies, or books show tragedy?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>
                <a:effectLst/>
              </a:rPr>
              <a:t>How does tragedy affect people’s lives?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Tragic Love?</a:t>
            </a:r>
            <a:r>
              <a:rPr lang="en-US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Romeo and Juliet</a:t>
            </a:r>
            <a:r>
              <a:rPr lang="en-US"/>
              <a:t> is considered a </a:t>
            </a:r>
            <a:r>
              <a:rPr lang="en-US" b="1"/>
              <a:t>“tragic love story.”</a:t>
            </a:r>
            <a:r>
              <a:rPr lang="en-US"/>
              <a:t>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What is tragic love?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How does tragic love affect teenagers today?  </a:t>
            </a:r>
          </a:p>
          <a:p>
            <a:pPr lvl="1"/>
            <a:endParaRPr lang="en-US"/>
          </a:p>
          <a:p>
            <a:endParaRPr lang="en-US"/>
          </a:p>
          <a:p>
            <a:pPr lvl="2"/>
            <a:endParaRPr lang="en-US"/>
          </a:p>
          <a:p>
            <a:pPr lvl="2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 i="1"/>
              <a:t>Romeo and Juliet</a:t>
            </a:r>
            <a:br>
              <a:rPr lang="en-US" sz="3800" b="1"/>
            </a:br>
            <a:r>
              <a:rPr lang="en-US" sz="3800" b="1"/>
              <a:t>Setting</a:t>
            </a:r>
            <a:endParaRPr lang="en-US" sz="3800" b="1" i="1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514600" y="1676400"/>
            <a:ext cx="4648200" cy="762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/>
              <a:t>Verona, Italy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/>
              <a:t>Late 1500s </a:t>
            </a:r>
          </a:p>
        </p:txBody>
      </p:sp>
      <p:pic>
        <p:nvPicPr>
          <p:cNvPr id="26631" name="Picture 7" descr="MPj0406826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895600"/>
            <a:ext cx="4267200" cy="2844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Characters:</a:t>
            </a:r>
            <a:r>
              <a:rPr lang="en-US"/>
              <a:t> </a:t>
            </a:r>
            <a:r>
              <a:rPr lang="en-US" b="1"/>
              <a:t>The Capulets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4759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b="1"/>
          </a:p>
          <a:p>
            <a:r>
              <a:rPr lang="en-US"/>
              <a:t>Juliet Capulet</a:t>
            </a:r>
          </a:p>
          <a:p>
            <a:r>
              <a:rPr lang="en-US"/>
              <a:t>Lord and Lady Capulet</a:t>
            </a:r>
          </a:p>
          <a:p>
            <a:r>
              <a:rPr lang="en-US"/>
              <a:t>Count Paris</a:t>
            </a:r>
          </a:p>
          <a:p>
            <a:r>
              <a:rPr lang="en-US"/>
              <a:t>Tybalt </a:t>
            </a:r>
          </a:p>
          <a:p>
            <a:r>
              <a:rPr lang="en-US"/>
              <a:t>Nurse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Characters: The Montagues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r>
              <a:rPr lang="en-US"/>
              <a:t>Romeo Montague</a:t>
            </a:r>
          </a:p>
          <a:p>
            <a:r>
              <a:rPr lang="en-US"/>
              <a:t>Lord and Lady Montague</a:t>
            </a:r>
          </a:p>
          <a:p>
            <a:r>
              <a:rPr lang="en-US"/>
              <a:t>Benvolio Montague</a:t>
            </a:r>
          </a:p>
          <a:p>
            <a:r>
              <a:rPr lang="en-US"/>
              <a:t>Mercutio</a:t>
            </a:r>
          </a:p>
          <a:p>
            <a:r>
              <a:rPr lang="en-US"/>
              <a:t>Friar Laurence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/>
              <a:t>Part I</a:t>
            </a:r>
            <a:r>
              <a:rPr lang="en-US"/>
              <a:t>:</a:t>
            </a:r>
            <a:br>
              <a:rPr lang="en-US" i="1"/>
            </a:br>
            <a:r>
              <a:rPr lang="en-US" b="1" i="1"/>
              <a:t>Romeo and Juliet: </a:t>
            </a:r>
            <a:r>
              <a:rPr lang="en-US" b="1"/>
              <a:t>Summary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153400" cy="3997325"/>
          </a:xfrm>
        </p:spPr>
        <p:txBody>
          <a:bodyPr/>
          <a:lstStyle/>
          <a:p>
            <a:r>
              <a:rPr lang="en-US"/>
              <a:t>A family feud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Falling in love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A secret marriage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6629400" cy="4800600"/>
          </a:xfrm>
        </p:spPr>
        <p:txBody>
          <a:bodyPr/>
          <a:lstStyle/>
          <a:p>
            <a:r>
              <a:rPr lang="en-US"/>
              <a:t>A fight</a:t>
            </a:r>
          </a:p>
          <a:p>
            <a:endParaRPr lang="en-US"/>
          </a:p>
          <a:p>
            <a:r>
              <a:rPr lang="en-US"/>
              <a:t>A banishment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A match-making father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i="1"/>
              <a:t>Romeo and Juliet: </a:t>
            </a:r>
            <a:r>
              <a:rPr lang="en-US" b="1"/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  <p:bldP spid="922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914400"/>
            <a:ext cx="8001000" cy="5216525"/>
          </a:xfrm>
        </p:spPr>
        <p:txBody>
          <a:bodyPr/>
          <a:lstStyle/>
          <a:p>
            <a:pPr>
              <a:spcBef>
                <a:spcPct val="50000"/>
              </a:spcBef>
            </a:pPr>
            <a:endParaRPr lang="en-US"/>
          </a:p>
          <a:p>
            <a:r>
              <a:rPr lang="en-US"/>
              <a:t>A desperate plan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Some deadly gossip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The death of Romeo and Juliet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A lesson learned</a:t>
            </a:r>
          </a:p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i="1"/>
              <a:t>Romeo and Juliet: </a:t>
            </a:r>
            <a:r>
              <a:rPr lang="en-US" b="1"/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 autoUpdateAnimBg="0"/>
      <p:bldP spid="1639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7924800" cy="4454525"/>
          </a:xfrm>
        </p:spPr>
        <p:txBody>
          <a:bodyPr/>
          <a:lstStyle/>
          <a:p>
            <a:r>
              <a:rPr lang="en-US"/>
              <a:t>Why do we read </a:t>
            </a:r>
            <a:r>
              <a:rPr lang="en-US" i="1"/>
              <a:t>Romeo and Juliet </a:t>
            </a:r>
            <a:r>
              <a:rPr lang="en-US"/>
              <a:t>today? 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How does the story connect to the lives of teenagers today?</a:t>
            </a:r>
          </a:p>
          <a:p>
            <a:pPr lvl="1">
              <a:buFont typeface="Wingdings" pitchFamily="2" charset="2"/>
              <a:buNone/>
            </a:pPr>
            <a:r>
              <a:rPr lang="en-US" i="1">
                <a:latin typeface="Elephant" pitchFamily="18" charset="0"/>
              </a:rPr>
              <a:t> </a:t>
            </a:r>
          </a:p>
          <a:p>
            <a:pPr lvl="1">
              <a:buFont typeface="Wingdings" pitchFamily="2" charset="2"/>
              <a:buNone/>
            </a:pPr>
            <a:endParaRPr lang="en-US" i="1">
              <a:latin typeface="Elephant" pitchFamily="18" charset="0"/>
            </a:endParaRPr>
          </a:p>
        </p:txBody>
      </p:sp>
      <p:pic>
        <p:nvPicPr>
          <p:cNvPr id="19461" name="MSj00743170000[1]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8200" y="6172200"/>
            <a:ext cx="304800" cy="304800"/>
          </a:xfrm>
          <a:prstGeom prst="rect">
            <a:avLst/>
          </a:prstGeom>
          <a:noFill/>
        </p:spPr>
      </p:pic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i="1"/>
              <a:t>Romeo and Juliet </a:t>
            </a:r>
            <a:r>
              <a:rPr lang="en-US" b="1"/>
              <a:t>Today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4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1" fill="hold"/>
                                        <p:tgtEl>
                                          <p:spTgt spid="194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1"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61"/>
                </p:tgtEl>
              </p:cMediaNode>
            </p:audio>
          </p:childTnLst>
        </p:cTn>
      </p:par>
    </p:tnLst>
    <p:bldLst>
      <p:bldP spid="19459" grpId="0" build="p" autoUpdateAnimBg="0"/>
      <p:bldP spid="1946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848600" cy="1066800"/>
          </a:xfrm>
        </p:spPr>
        <p:txBody>
          <a:bodyPr/>
          <a:lstStyle/>
          <a:p>
            <a:r>
              <a:rPr lang="en-US" u="sng"/>
              <a:t>Part II</a:t>
            </a:r>
            <a:r>
              <a:rPr lang="en-US"/>
              <a:t>:</a:t>
            </a:r>
            <a:br>
              <a:rPr lang="en-US"/>
            </a:br>
            <a:r>
              <a:rPr lang="en-US" b="1"/>
              <a:t>TRAGEDY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8229600" cy="2438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i="1"/>
              <a:t>Romeo and Juliet</a:t>
            </a:r>
            <a:r>
              <a:rPr lang="en-US"/>
              <a:t> is a </a:t>
            </a:r>
            <a:r>
              <a:rPr lang="en-US" b="1"/>
              <a:t>tragedy</a:t>
            </a:r>
            <a:r>
              <a:rPr lang="en-US"/>
              <a:t>.</a:t>
            </a:r>
          </a:p>
        </p:txBody>
      </p:sp>
      <p:pic>
        <p:nvPicPr>
          <p:cNvPr id="20484" name="Picture 4" descr="MPj020168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447800"/>
            <a:ext cx="3657600" cy="2401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3" grpId="0" build="p" autoUpdateAnimBg="0"/>
    </p:bldLst>
  </p:timing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944</TotalTime>
  <Words>875</Words>
  <Application>Microsoft Office PowerPoint</Application>
  <PresentationFormat>On-screen Show (4:3)</PresentationFormat>
  <Paragraphs>121</Paragraphs>
  <Slides>12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Elephant</vt:lpstr>
      <vt:lpstr>Tahoma</vt:lpstr>
      <vt:lpstr>Wingdings</vt:lpstr>
      <vt:lpstr>Curtain Call</vt:lpstr>
      <vt:lpstr>Tragic Love</vt:lpstr>
      <vt:lpstr>Romeo and Juliet Setting</vt:lpstr>
      <vt:lpstr>Characters: The Capulets</vt:lpstr>
      <vt:lpstr>Characters: The Montagues</vt:lpstr>
      <vt:lpstr>Part I: Romeo and Juliet: Summary</vt:lpstr>
      <vt:lpstr>Romeo and Juliet: Summary</vt:lpstr>
      <vt:lpstr>Romeo and Juliet: Summary</vt:lpstr>
      <vt:lpstr>Romeo and Juliet Today</vt:lpstr>
      <vt:lpstr>Part II: TRAGEDY</vt:lpstr>
      <vt:lpstr>Examples of tragedy: </vt:lpstr>
      <vt:lpstr>Thinking about Tragedy</vt:lpstr>
      <vt:lpstr>Tragic Love?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Tragic Love</dc:title>
  <dc:creator>wsfcs</dc:creator>
  <cp:lastModifiedBy>Fink, Lisa</cp:lastModifiedBy>
  <cp:revision>59</cp:revision>
  <dcterms:created xsi:type="dcterms:W3CDTF">2007-03-18T21:33:37Z</dcterms:created>
  <dcterms:modified xsi:type="dcterms:W3CDTF">2022-01-28T15:32:35Z</dcterms:modified>
</cp:coreProperties>
</file>