
<file path=[Content_Types].xml><?xml version="1.0" encoding="utf-8"?>
<Types xmlns="http://schemas.openxmlformats.org/package/2006/content-types">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schemas.openxmlformats.org/officeDocument/2006/relationships/slide" Target="slides/slide34.xml"/><Relationship Id="rId18" Type="http://schemas.openxmlformats.org/officeDocument/2006/relationships/slide" Target="slides/slide1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ustomXml" Target="../customXml/item1.xml"/><Relationship Id="rId7" Type="http://schemas.openxmlformats.org/officeDocument/2006/relationships/slide" Target="slides/slide2.xml"/><Relationship Id="rId20" Type="http://schemas.openxmlformats.org/officeDocument/2006/relationships/slide" Target="slides/slide15.xml"/><Relationship Id="rId41" Type="http://schemas.openxmlformats.org/officeDocument/2006/relationships/slide" Target="slides/slide36.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44" Type="http://schemas.openxmlformats.org/officeDocument/2006/relationships/customXml" Target="../customXml/item3.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43" Type="http://schemas.openxmlformats.org/officeDocument/2006/relationships/customXml" Target="../customXml/item2.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u/1/d/1n7c4ucsrLzk1qRTOBW5tXRp6VCl75tYeSVD-28QfSeA/edit"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Created by Scott Honig</a:t>
            </a:r>
            <a:endParaRPr/>
          </a:p>
        </p:txBody>
      </p:sp>
      <p:sp>
        <p:nvSpPr>
          <p:cNvPr id="65" name="Google Shape;6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44a3c757c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344a3c757ca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the image on the right, students can draw the lines from each dot at the top down to the finger at the bottom. The result should be the word “face” in all capital letters. This marks where the chart crosses over from received information (the immediately understood images of a face) to perceived information (text that must used the specialized skill of reading to understand) (McCloud, 49). </a:t>
            </a:r>
            <a:endParaRPr/>
          </a:p>
        </p:txBody>
      </p:sp>
      <p:sp>
        <p:nvSpPr>
          <p:cNvPr id="141" name="Google Shape;14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While the faces on the left </a:t>
            </a:r>
            <a:r>
              <a:rPr lang="en-US"/>
              <a:t>side</a:t>
            </a:r>
            <a:r>
              <a:rPr lang="en-US"/>
              <a:t> of the chart grow more universal as they move toward the center, the text on the right side of the chart grows more specific and difficult to decipher as it continues. By the time a viewer reaches the final item on the chart, they not only must be able to read in English, but they must also be able to read in English script, and they must also be able to comprehend semi-Shakespearean language. </a:t>
            </a:r>
            <a:endParaRPr/>
          </a:p>
        </p:txBody>
      </p:sp>
      <p:sp>
        <p:nvSpPr>
          <p:cNvPr id="149" name="Google Shape;14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Students will be surprised when shown </a:t>
            </a:r>
            <a:r>
              <a:rPr lang="en-US"/>
              <a:t>that they are capable of reading the word even when certain parts of the lettering are missing and/or obscured. This is precisely how closure works. </a:t>
            </a:r>
            <a:r>
              <a:rPr lang="en-US"/>
              <a:t> </a:t>
            </a:r>
            <a:endParaRPr/>
          </a:p>
        </p:txBody>
      </p:sp>
      <p:sp>
        <p:nvSpPr>
          <p:cNvPr id="156" name="Google Shape;15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Most students will likely say “Mickey Mouse” in response to the first image. This is a great time to mention other cartoon characters who are immediately recognizable by their silhouettes because they are essentially geometric shapes with eyes. More contemporary cartoon characters like Spongebob Squarepants and his best friend Patrick Star work very well for this discussion. The image on the right presents an opportunity to introduce students to the gutter, the empty space running between the panels on a comics page. It is in that blank space that readers commit closure; in other words, they use the clues presented inside the panels to draw inferences about what is happening in between to create the illusion of movement.  </a:t>
            </a:r>
            <a:endParaRPr>
              <a:solidFill>
                <a:schemeClr val="dk1"/>
              </a:solidFill>
            </a:endParaRPr>
          </a:p>
          <a:p>
            <a:pPr indent="0" lvl="0" marL="0" rtl="0" algn="l">
              <a:spcBef>
                <a:spcPts val="0"/>
              </a:spcBef>
              <a:spcAft>
                <a:spcPts val="0"/>
              </a:spcAft>
              <a:buNone/>
            </a:pPr>
            <a:r>
              <a:t/>
            </a:r>
            <a:endParaRPr/>
          </a:p>
        </p:txBody>
      </p:sp>
      <p:sp>
        <p:nvSpPr>
          <p:cNvPr id="164" name="Google Shape;1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Ask students what they think is happening in each panel sequence and how they know. Further examples of closure at work in the gutters between the panels. </a:t>
            </a:r>
            <a:endParaRPr/>
          </a:p>
        </p:txBody>
      </p:sp>
      <p:sp>
        <p:nvSpPr>
          <p:cNvPr id="175" name="Google Shape;17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The students will be surprised to find out that the murderer in this sequence is…them! Since the actual axe strike is never shown on panel, any violence perpetrated occurs inside the reader’s mind. </a:t>
            </a:r>
            <a:endParaRPr>
              <a:solidFill>
                <a:schemeClr val="dk1"/>
              </a:solidFill>
            </a:endParaRPr>
          </a:p>
        </p:txBody>
      </p:sp>
      <p:sp>
        <p:nvSpPr>
          <p:cNvPr id="191" name="Google Shape;19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d9a7b64179_0_32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2d9a7b64179_0_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These slides can be linked to film studies and the ways authors create images through written text. They contain terms and definitions for ways of seeing/presenting information through panels and pages.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6ddeba5e62_0_1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36ddeba5e62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Lead students through a process of defining comics. McCloud’s book offers first attempts at a definition, which teachers can use to gradually arrive at this complete definition. </a:t>
            </a:r>
            <a:endParaRPr/>
          </a:p>
        </p:txBody>
      </p:sp>
      <p:sp>
        <p:nvSpPr>
          <p:cNvPr id="72" name="Google Shape;7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6ddeba5e62_0_2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36ddeba5e62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44a3c757ca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44a3c757ca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d9a7b64179_0_33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d9a7b64179_0_3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6ddeba5e62_0_14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36ddeba5e62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6ddeba5e62_0_15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36ddeba5e62_0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9a7b64179_0_34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d9a7b64179_0_3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44a3c757ca_0_12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344a3c757ca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44a3c757ca_0_13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344a3c757ca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d9a7b6417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d9a7b64179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d9a7b6417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d9a7b64179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6ddeba5e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Recommended terms include panel, grid, gutter, and </a:t>
            </a:r>
            <a:r>
              <a:rPr lang="en-US"/>
              <a:t>additional</a:t>
            </a:r>
            <a:r>
              <a:rPr lang="en-US"/>
              <a:t> terms as needed/appropriate. For a </a:t>
            </a:r>
            <a:r>
              <a:rPr lang="en-US"/>
              <a:t>complete</a:t>
            </a:r>
            <a:r>
              <a:rPr lang="en-US"/>
              <a:t> list of applicable terms, see the unit lesson plan on </a:t>
            </a:r>
            <a:r>
              <a:rPr lang="en-US" u="sng">
                <a:solidFill>
                  <a:schemeClr val="hlink"/>
                </a:solidFill>
                <a:hlinkClick r:id="rId2"/>
              </a:rPr>
              <a:t>Resource 4</a:t>
            </a:r>
            <a:r>
              <a:rPr lang="en-US"/>
              <a:t>. </a:t>
            </a:r>
            <a:endParaRPr/>
          </a:p>
        </p:txBody>
      </p:sp>
      <p:sp>
        <p:nvSpPr>
          <p:cNvPr id="80" name="Google Shape;80;g36ddeba5e6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d9a7b6417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d9a7b64179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44a3c757c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first story is misusing the comics medium by including too many irrelevant panels to move the action along. Most students, with a teacher’s guidance, can already begin to see which panels can be removed with no negative impact on the story. </a:t>
            </a:r>
            <a:endParaRPr/>
          </a:p>
        </p:txBody>
      </p:sp>
      <p:sp>
        <p:nvSpPr>
          <p:cNvPr id="316" name="Google Shape;316;g344a3c757ca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44a3c757ca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version of the same story is better, which is to say much more economical.</a:t>
            </a:r>
            <a:endParaRPr/>
          </a:p>
        </p:txBody>
      </p:sp>
      <p:sp>
        <p:nvSpPr>
          <p:cNvPr id="324" name="Google Shape;324;g344a3c757ca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44a3c757ca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version is certainly more economical, but it starts to lose some of its humanity in failing to develop the characters or plot much at all.</a:t>
            </a:r>
            <a:endParaRPr/>
          </a:p>
        </p:txBody>
      </p:sp>
      <p:sp>
        <p:nvSpPr>
          <p:cNvPr id="331" name="Google Shape;331;g344a3c757ca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44a3c757ca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final version reads more like a PSA for the dangers of drunk driving than a proper story because it cuts out everything except for the theme. </a:t>
            </a:r>
            <a:endParaRPr/>
          </a:p>
        </p:txBody>
      </p:sp>
      <p:sp>
        <p:nvSpPr>
          <p:cNvPr id="338" name="Google Shape;338;g344a3c757ca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73146e3b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000">
                <a:solidFill>
                  <a:schemeClr val="dk1"/>
                </a:solidFill>
                <a:highlight>
                  <a:srgbClr val="FFFFFF"/>
                </a:highlight>
                <a:latin typeface="Georgia"/>
                <a:ea typeface="Georgia"/>
                <a:cs typeface="Georgia"/>
                <a:sym typeface="Georgia"/>
              </a:rPr>
              <a:t>This full-page spread is the opening splash page of the first issue of the horror series </a:t>
            </a:r>
            <a:r>
              <a:rPr i="1" lang="en-US" sz="1000">
                <a:solidFill>
                  <a:schemeClr val="dk1"/>
                </a:solidFill>
                <a:highlight>
                  <a:srgbClr val="FFFFFF"/>
                </a:highlight>
                <a:latin typeface="Georgia"/>
                <a:ea typeface="Georgia"/>
                <a:cs typeface="Georgia"/>
                <a:sym typeface="Georgia"/>
              </a:rPr>
              <a:t>Tomb of Dracula</a:t>
            </a:r>
            <a:r>
              <a:rPr lang="en-US" sz="1000">
                <a:solidFill>
                  <a:schemeClr val="dk1"/>
                </a:solidFill>
                <a:highlight>
                  <a:srgbClr val="FFFFFF"/>
                </a:highlight>
                <a:latin typeface="Georgia"/>
                <a:ea typeface="Georgia"/>
                <a:cs typeface="Georgia"/>
                <a:sym typeface="Georgia"/>
              </a:rPr>
              <a:t> (1972), written by Gerry Conway and illustrated by Gene Colan. At this point in mainstream comics, most monsters—werewolves, zombies, vampires—were forbidden by the Comics Code Authority, the rationale being that the inclusion of frightening images and graphic gore would be too tempting for most writers and artists to avoid. Marvel Comics skirted this restriction by positioning Bram Stoker’s original creation as the protagonist of his own series.  Dracula, still a bloodsucking, gothic creature of the night, would now become sympathetic as he searches not just for ways to sate his hemo-hunger without murdering innocents but also for real human connection, possibly even love. The cognitive dissonance a potential reader would need to overcome in order to view such a famous literary and cinematic villain as a kind of hero is not insignificant, so the creators of the comic book address it immediately with the opening page.  Here, the image appropriately establishes the setting, that of a gothic castle atop a craggy hill in eastern Europe. The lightning effect creates a contrast between the light and the dark, which suggests the duality of the character about to be introduced. It is, however, the rain that pelts the landscape that acts as the most significant visual element of the page. The linework that suggests the rain moves from the upper right-hand corner of the page to the lower left-hand corner of the page, forcing the reader’s eye to take in the page in that direction as well. However, the text elements of the page, the creator credits and the story’s opening narration, are presented in the lower right-hand corner of the page. This means that the reader’s eye must battle against the flow of the linework in order to begin reading the tale of one of pop culture’s greatest villains attempting to gain the sympathies of the audience. Conway and Colan, therefore, don’t just acknowledge the cognitive dissonance but embrace it, using the multimodality of the comics medium to their advantage in welcoming the readers to their story.</a:t>
            </a:r>
            <a:endParaRPr sz="900"/>
          </a:p>
        </p:txBody>
      </p:sp>
      <p:sp>
        <p:nvSpPr>
          <p:cNvPr id="345" name="Google Shape;345;g373146e3b2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6ddeba5e62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6ddeba5e62_0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6ddeba5e6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36ddeba5e62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Rene Magritte created this painting, entitled “The Treachery of Images,” to illustrate that visual art necessarily deceives its viewers. The “treachery” here is that, while the viewer believes he/she is looking at a pipe, this is merely a representation of a pipe. Or, more accurately for this slideshow, a light projection of a digital image of a reproduction of a painting of a pipe. Thus, the French phrase on the painting </a:t>
            </a:r>
            <a:r>
              <a:rPr lang="en-US"/>
              <a:t>translate</a:t>
            </a:r>
            <a:r>
              <a:rPr lang="en-US"/>
              <a:t> to: “This is not a pipe.” This is a theoretical foundation for this resource as well.</a:t>
            </a:r>
            <a:endParaRPr/>
          </a:p>
        </p:txBody>
      </p:sp>
      <p:sp>
        <p:nvSpPr>
          <p:cNvPr id="94" name="Google Shape;9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Using Magritte’s example on the previous slide, students can generalize the objects represented on this slide. </a:t>
            </a:r>
            <a:endParaRPr/>
          </a:p>
        </p:txBody>
      </p:sp>
      <p:sp>
        <p:nvSpPr>
          <p:cNvPr id="102" name="Google Shape;10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Image 1: 1 person; Image 2: several million people; Image 3: maybe 1 billion people; Image 4: several billion people; Image 5: nearly everyone</a:t>
            </a:r>
            <a:endParaRPr/>
          </a:p>
          <a:p>
            <a:pPr indent="0" lvl="0" marL="0" rtl="0" algn="l">
              <a:spcBef>
                <a:spcPts val="0"/>
              </a:spcBef>
              <a:spcAft>
                <a:spcPts val="0"/>
              </a:spcAft>
              <a:buNone/>
            </a:pPr>
            <a:r>
              <a:rPr lang="en-US"/>
              <a:t>Thus, this chart demonstrates what McCloud calls “amplification through simplification” (30). A cartoon works precisely because it simplifies a real object’s form down to as few lines as possible to be as universally understood as possible.</a:t>
            </a:r>
            <a:endParaRPr/>
          </a:p>
        </p:txBody>
      </p:sp>
      <p:sp>
        <p:nvSpPr>
          <p:cNvPr id="109" name="Google Shape;1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This phenomenon, by which human beings tend to see their own faces in objects that merely suggest a face, is called pareidolia. </a:t>
            </a:r>
            <a:endParaRPr>
              <a:solidFill>
                <a:schemeClr val="dk1"/>
              </a:solidFill>
            </a:endParaRPr>
          </a:p>
        </p:txBody>
      </p:sp>
      <p:sp>
        <p:nvSpPr>
          <p:cNvPr id="117" name="Google Shape;11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44a3c757c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344a3c757ca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13"/>
          <p:cNvSpPr txBox="1"/>
          <p:nvPr>
            <p:ph type="title"/>
          </p:nvPr>
        </p:nvSpPr>
        <p:spPr>
          <a:xfrm>
            <a:off x="685800" y="5334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52" name="Google Shape;52;p13"/>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53" name="Google Shape;53;p13"/>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54" name="Google Shape;54;p1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4"/>
          <p:cNvSpPr txBox="1"/>
          <p:nvPr>
            <p:ph type="title"/>
          </p:nvPr>
        </p:nvSpPr>
        <p:spPr>
          <a:xfrm>
            <a:off x="685800" y="5334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59" name="Google Shape;59;p14"/>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 name="Google Shape;60;p1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13.jpg"/><Relationship Id="rId5"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12.jp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18.jpg"/><Relationship Id="rId5"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7.jp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9.jp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jp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jpg"/><Relationship Id="rId4" Type="http://schemas.openxmlformats.org/officeDocument/2006/relationships/image" Target="../media/image41.jpg"/><Relationship Id="rId5"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12.jpg"/><Relationship Id="rId5" Type="http://schemas.openxmlformats.org/officeDocument/2006/relationships/image" Target="../media/image40.png"/><Relationship Id="rId6"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9.jpg"/><Relationship Id="rId4" Type="http://schemas.openxmlformats.org/officeDocument/2006/relationships/image" Target="../media/image12.jpg"/><Relationship Id="rId5"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8.jpg"/><Relationship Id="rId4" Type="http://schemas.openxmlformats.org/officeDocument/2006/relationships/image" Target="../media/image12.jpg"/><Relationship Id="rId5"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6.jpg"/><Relationship Id="rId4"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2.jpg"/><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6.jpg"/><Relationship Id="rId4" Type="http://schemas.openxmlformats.org/officeDocument/2006/relationships/image" Target="../media/image1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2.jpg"/><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2.jpg"/><Relationship Id="rId4" Type="http://schemas.openxmlformats.org/officeDocument/2006/relationships/image" Target="../media/image1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2.jpg"/><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10.jpg"/><Relationship Id="rId5" Type="http://schemas.openxmlformats.org/officeDocument/2006/relationships/image" Target="../media/image6.jpg"/><Relationship Id="rId6"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152400" y="2569125"/>
            <a:ext cx="5925300" cy="4100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000"/>
              <a:buFont typeface="Comic Sans MS"/>
              <a:buNone/>
            </a:pPr>
            <a:r>
              <a:rPr i="0" lang="en-US" sz="4000" u="none">
                <a:latin typeface="Georgia"/>
                <a:ea typeface="Georgia"/>
                <a:cs typeface="Georgia"/>
                <a:sym typeface="Georgia"/>
              </a:rPr>
              <a:t>AIM: To understand what the comics medium </a:t>
            </a:r>
            <a:r>
              <a:rPr lang="en-US" sz="4000">
                <a:latin typeface="Georgia"/>
                <a:ea typeface="Georgia"/>
                <a:cs typeface="Georgia"/>
                <a:sym typeface="Georgia"/>
              </a:rPr>
              <a:t>is </a:t>
            </a:r>
            <a:r>
              <a:rPr i="0" lang="en-US" sz="4000" u="none">
                <a:latin typeface="Georgia"/>
                <a:ea typeface="Georgia"/>
                <a:cs typeface="Georgia"/>
                <a:sym typeface="Georgia"/>
              </a:rPr>
              <a:t>and how </a:t>
            </a:r>
            <a:r>
              <a:rPr lang="en-US" sz="4000">
                <a:latin typeface="Georgia"/>
                <a:ea typeface="Georgia"/>
                <a:cs typeface="Georgia"/>
                <a:sym typeface="Georgia"/>
              </a:rPr>
              <a:t>it</a:t>
            </a:r>
            <a:r>
              <a:rPr i="0" lang="en-US" sz="4000" u="none">
                <a:latin typeface="Georgia"/>
                <a:ea typeface="Georgia"/>
                <a:cs typeface="Georgia"/>
                <a:sym typeface="Georgia"/>
              </a:rPr>
              <a:t> works </a:t>
            </a:r>
            <a:r>
              <a:rPr lang="en-US" sz="4000">
                <a:latin typeface="Georgia"/>
                <a:ea typeface="Georgia"/>
                <a:cs typeface="Georgia"/>
                <a:sym typeface="Georgia"/>
              </a:rPr>
              <a:t>as it relates to the </a:t>
            </a:r>
            <a:r>
              <a:rPr i="1" lang="en-US" sz="4000">
                <a:latin typeface="Georgia"/>
                <a:ea typeface="Georgia"/>
                <a:cs typeface="Georgia"/>
                <a:sym typeface="Georgia"/>
              </a:rPr>
              <a:t>Great Immigrants, Great Americans</a:t>
            </a:r>
            <a:r>
              <a:rPr lang="en-US" sz="4000">
                <a:latin typeface="Georgia"/>
                <a:ea typeface="Georgia"/>
                <a:cs typeface="Georgia"/>
                <a:sym typeface="Georgia"/>
              </a:rPr>
              <a:t> series and other comics texts</a:t>
            </a:r>
            <a:r>
              <a:rPr i="0" lang="en-US" sz="4000" u="none">
                <a:latin typeface="Georgia"/>
                <a:ea typeface="Georgia"/>
                <a:cs typeface="Georgia"/>
                <a:sym typeface="Georgia"/>
              </a:rPr>
              <a:t>.</a:t>
            </a:r>
            <a:endParaRPr>
              <a:latin typeface="Georgia"/>
              <a:ea typeface="Georgia"/>
              <a:cs typeface="Georgia"/>
              <a:sym typeface="Georgia"/>
            </a:endParaRPr>
          </a:p>
        </p:txBody>
      </p:sp>
      <p:pic>
        <p:nvPicPr>
          <p:cNvPr descr="Understanding Comics.jpg" id="68" name="Google Shape;68;p15"/>
          <p:cNvPicPr preferRelativeResize="0"/>
          <p:nvPr>
            <p:ph idx="1" type="body"/>
          </p:nvPr>
        </p:nvPicPr>
        <p:blipFill rotWithShape="1">
          <a:blip r:embed="rId3">
            <a:alphaModFix/>
          </a:blip>
          <a:srcRect b="0" l="0" r="0" t="0"/>
          <a:stretch/>
        </p:blipFill>
        <p:spPr>
          <a:xfrm>
            <a:off x="6176275" y="2474785"/>
            <a:ext cx="2878200" cy="4296900"/>
          </a:xfrm>
          <a:prstGeom prst="rect">
            <a:avLst/>
          </a:prstGeom>
          <a:noFill/>
          <a:ln>
            <a:noFill/>
          </a:ln>
        </p:spPr>
      </p:pic>
      <p:pic>
        <p:nvPicPr>
          <p:cNvPr id="69" name="Google Shape;69;p15"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2000"/>
                                        <p:tgtEl>
                                          <p:spTgt spid="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35" name="Shape 135"/>
        <p:cNvGrpSpPr/>
        <p:nvPr/>
      </p:nvGrpSpPr>
      <p:grpSpPr>
        <a:xfrm>
          <a:off x="0" y="0"/>
          <a:ext cx="0" cy="0"/>
          <a:chOff x="0" y="0"/>
          <a:chExt cx="0" cy="0"/>
        </a:xfrm>
      </p:grpSpPr>
      <p:sp>
        <p:nvSpPr>
          <p:cNvPr id="136" name="Google Shape;136;p24"/>
          <p:cNvSpPr txBox="1"/>
          <p:nvPr>
            <p:ph type="title"/>
          </p:nvPr>
        </p:nvSpPr>
        <p:spPr>
          <a:xfrm>
            <a:off x="99975" y="3429000"/>
            <a:ext cx="3475800" cy="76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Comic Sans MS"/>
              <a:buNone/>
            </a:pPr>
            <a:r>
              <a:rPr i="0" lang="en-US" sz="3500" u="none">
                <a:solidFill>
                  <a:schemeClr val="dk2"/>
                </a:solidFill>
                <a:latin typeface="Georgia"/>
                <a:ea typeface="Georgia"/>
                <a:cs typeface="Georgia"/>
                <a:sym typeface="Georgia"/>
              </a:rPr>
              <a:t>What are you </a:t>
            </a:r>
            <a:endParaRPr i="0" sz="3500" u="none">
              <a:solidFill>
                <a:schemeClr val="dk2"/>
              </a:solidFill>
              <a:latin typeface="Georgia"/>
              <a:ea typeface="Georgia"/>
              <a:cs typeface="Georgia"/>
              <a:sym typeface="Georgia"/>
            </a:endParaRPr>
          </a:p>
          <a:p>
            <a:pPr indent="0" lvl="0" marL="0" rtl="0" algn="ctr">
              <a:lnSpc>
                <a:spcPct val="100000"/>
              </a:lnSpc>
              <a:spcBef>
                <a:spcPts val="0"/>
              </a:spcBef>
              <a:spcAft>
                <a:spcPts val="0"/>
              </a:spcAft>
              <a:buClr>
                <a:schemeClr val="dk2"/>
              </a:buClr>
              <a:buSzPts val="4400"/>
              <a:buFont typeface="Comic Sans MS"/>
              <a:buNone/>
            </a:pPr>
            <a:r>
              <a:rPr i="0" lang="en-US" sz="3500" u="none">
                <a:solidFill>
                  <a:schemeClr val="dk2"/>
                </a:solidFill>
                <a:latin typeface="Georgia"/>
                <a:ea typeface="Georgia"/>
                <a:cs typeface="Georgia"/>
                <a:sym typeface="Georgia"/>
              </a:rPr>
              <a:t>really seeing?</a:t>
            </a:r>
            <a:endParaRPr sz="3500">
              <a:latin typeface="Georgia"/>
              <a:ea typeface="Georgia"/>
              <a:cs typeface="Georgia"/>
              <a:sym typeface="Georgia"/>
            </a:endParaRPr>
          </a:p>
        </p:txBody>
      </p:sp>
      <p:pic>
        <p:nvPicPr>
          <p:cNvPr id="137" name="Google Shape;137;p24" title="Immigrants.jpg"/>
          <p:cNvPicPr preferRelativeResize="0"/>
          <p:nvPr/>
        </p:nvPicPr>
        <p:blipFill>
          <a:blip r:embed="rId3">
            <a:alphaModFix/>
          </a:blip>
          <a:stretch>
            <a:fillRect/>
          </a:stretch>
        </p:blipFill>
        <p:spPr>
          <a:xfrm>
            <a:off x="152400" y="152400"/>
            <a:ext cx="8839200" cy="2159535"/>
          </a:xfrm>
          <a:prstGeom prst="rect">
            <a:avLst/>
          </a:prstGeom>
          <a:noFill/>
          <a:ln>
            <a:noFill/>
          </a:ln>
        </p:spPr>
      </p:pic>
      <p:pic>
        <p:nvPicPr>
          <p:cNvPr descr="\\GN01\SHONI0804$\My Pictures\face6.jpg" id="138" name="Google Shape;138;p24"/>
          <p:cNvPicPr preferRelativeResize="0"/>
          <p:nvPr/>
        </p:nvPicPr>
        <p:blipFill rotWithShape="1">
          <a:blip r:embed="rId4">
            <a:alphaModFix/>
          </a:blip>
          <a:srcRect b="0" l="0" r="0" t="0"/>
          <a:stretch/>
        </p:blipFill>
        <p:spPr>
          <a:xfrm>
            <a:off x="3478175" y="1921975"/>
            <a:ext cx="4045350" cy="4803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42" name="Shape 142"/>
        <p:cNvGrpSpPr/>
        <p:nvPr/>
      </p:nvGrpSpPr>
      <p:grpSpPr>
        <a:xfrm>
          <a:off x="0" y="0"/>
          <a:ext cx="0" cy="0"/>
          <a:chOff x="0" y="0"/>
          <a:chExt cx="0" cy="0"/>
        </a:xfrm>
      </p:grpSpPr>
      <p:pic>
        <p:nvPicPr>
          <p:cNvPr descr="Complex to Realistic.jpg" id="143" name="Google Shape;143;p25"/>
          <p:cNvPicPr preferRelativeResize="0"/>
          <p:nvPr>
            <p:ph idx="1" type="body"/>
          </p:nvPr>
        </p:nvPicPr>
        <p:blipFill rotWithShape="1">
          <a:blip r:embed="rId3">
            <a:alphaModFix/>
          </a:blip>
          <a:srcRect b="0" l="0" r="0" t="0"/>
          <a:stretch/>
        </p:blipFill>
        <p:spPr>
          <a:xfrm>
            <a:off x="152400" y="2822875"/>
            <a:ext cx="3886200" cy="3886200"/>
          </a:xfrm>
          <a:prstGeom prst="rect">
            <a:avLst/>
          </a:prstGeom>
          <a:noFill/>
          <a:ln>
            <a:noFill/>
          </a:ln>
        </p:spPr>
      </p:pic>
      <p:pic>
        <p:nvPicPr>
          <p:cNvPr descr="FACE.jpg" id="144" name="Google Shape;144;p25"/>
          <p:cNvPicPr preferRelativeResize="0"/>
          <p:nvPr>
            <p:ph idx="2" type="body"/>
          </p:nvPr>
        </p:nvPicPr>
        <p:blipFill rotWithShape="1">
          <a:blip r:embed="rId4">
            <a:alphaModFix/>
          </a:blip>
          <a:srcRect b="0" l="0" r="0" t="0"/>
          <a:stretch/>
        </p:blipFill>
        <p:spPr>
          <a:xfrm>
            <a:off x="4572012" y="2873137"/>
            <a:ext cx="4008300" cy="1878000"/>
          </a:xfrm>
          <a:prstGeom prst="rect">
            <a:avLst/>
          </a:prstGeom>
          <a:noFill/>
          <a:ln>
            <a:noFill/>
          </a:ln>
        </p:spPr>
      </p:pic>
      <p:sp>
        <p:nvSpPr>
          <p:cNvPr id="145" name="Google Shape;145;p25"/>
          <p:cNvSpPr txBox="1"/>
          <p:nvPr/>
        </p:nvSpPr>
        <p:spPr>
          <a:xfrm>
            <a:off x="5683550" y="4886575"/>
            <a:ext cx="189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46)</a:t>
            </a:r>
            <a:endParaRPr sz="1800">
              <a:solidFill>
                <a:schemeClr val="dk1"/>
              </a:solidFill>
              <a:latin typeface="Georgia"/>
              <a:ea typeface="Georgia"/>
              <a:cs typeface="Georgia"/>
              <a:sym typeface="Georgia"/>
            </a:endParaRPr>
          </a:p>
        </p:txBody>
      </p:sp>
      <p:pic>
        <p:nvPicPr>
          <p:cNvPr id="146" name="Google Shape;146;p25" title="Immigrants.jpg"/>
          <p:cNvPicPr preferRelativeResize="0"/>
          <p:nvPr/>
        </p:nvPicPr>
        <p:blipFill>
          <a:blip r:embed="rId5">
            <a:alphaModFix/>
          </a:blip>
          <a:stretch>
            <a:fillRect/>
          </a:stretch>
        </p:blipFill>
        <p:spPr>
          <a:xfrm>
            <a:off x="152400" y="152400"/>
            <a:ext cx="8839200" cy="21595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2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150" name="Shape 150"/>
        <p:cNvGrpSpPr/>
        <p:nvPr/>
      </p:nvGrpSpPr>
      <p:grpSpPr>
        <a:xfrm>
          <a:off x="0" y="0"/>
          <a:ext cx="0" cy="0"/>
          <a:chOff x="0" y="0"/>
          <a:chExt cx="0" cy="0"/>
        </a:xfrm>
      </p:grpSpPr>
      <p:pic>
        <p:nvPicPr>
          <p:cNvPr descr="Face Chart 2.jpg" id="151" name="Google Shape;151;p26"/>
          <p:cNvPicPr preferRelativeResize="0"/>
          <p:nvPr>
            <p:ph idx="1" type="body"/>
          </p:nvPr>
        </p:nvPicPr>
        <p:blipFill rotWithShape="1">
          <a:blip r:embed="rId3">
            <a:alphaModFix/>
          </a:blip>
          <a:srcRect b="0" l="0" r="0" t="0"/>
          <a:stretch/>
        </p:blipFill>
        <p:spPr>
          <a:xfrm>
            <a:off x="495300" y="3979175"/>
            <a:ext cx="8153400" cy="1371600"/>
          </a:xfrm>
          <a:prstGeom prst="rect">
            <a:avLst/>
          </a:prstGeom>
          <a:noFill/>
          <a:ln>
            <a:noFill/>
          </a:ln>
        </p:spPr>
      </p:pic>
      <p:pic>
        <p:nvPicPr>
          <p:cNvPr id="152" name="Google Shape;152;p26"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153" name="Google Shape;153;p26"/>
          <p:cNvSpPr txBox="1"/>
          <p:nvPr/>
        </p:nvSpPr>
        <p:spPr>
          <a:xfrm>
            <a:off x="3775050" y="5568200"/>
            <a:ext cx="178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49)</a:t>
            </a:r>
            <a:endParaRPr sz="1800">
              <a:solidFill>
                <a:schemeClr val="dk1"/>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157" name="Shape 157"/>
        <p:cNvGrpSpPr/>
        <p:nvPr/>
      </p:nvGrpSpPr>
      <p:grpSpPr>
        <a:xfrm>
          <a:off x="0" y="0"/>
          <a:ext cx="0" cy="0"/>
          <a:chOff x="0" y="0"/>
          <a:chExt cx="0" cy="0"/>
        </a:xfrm>
      </p:grpSpPr>
      <p:sp>
        <p:nvSpPr>
          <p:cNvPr id="158" name="Google Shape;158;p27"/>
          <p:cNvSpPr txBox="1"/>
          <p:nvPr>
            <p:ph idx="1" type="body"/>
          </p:nvPr>
        </p:nvSpPr>
        <p:spPr>
          <a:xfrm>
            <a:off x="344650" y="3071800"/>
            <a:ext cx="3352800" cy="25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4000">
                <a:solidFill>
                  <a:schemeClr val="dk1"/>
                </a:solidFill>
                <a:latin typeface="Georgia"/>
                <a:ea typeface="Georgia"/>
                <a:cs typeface="Georgia"/>
                <a:sym typeface="Georgia"/>
              </a:rPr>
              <a:t>Part III: Closure–</a:t>
            </a:r>
            <a:r>
              <a:rPr i="0" lang="en-US" sz="4000" u="none" cap="none" strike="noStrike">
                <a:solidFill>
                  <a:schemeClr val="dk1"/>
                </a:solidFill>
                <a:latin typeface="Georgia"/>
                <a:ea typeface="Georgia"/>
                <a:cs typeface="Georgia"/>
                <a:sym typeface="Georgia"/>
              </a:rPr>
              <a:t>The Grammar of Comics</a:t>
            </a:r>
            <a:endParaRPr sz="4000">
              <a:latin typeface="Georgia"/>
              <a:ea typeface="Georgia"/>
              <a:cs typeface="Georgia"/>
              <a:sym typeface="Georgia"/>
            </a:endParaRPr>
          </a:p>
        </p:txBody>
      </p:sp>
      <p:pic>
        <p:nvPicPr>
          <p:cNvPr descr="Closure.jpg" id="159" name="Google Shape;159;p27"/>
          <p:cNvPicPr preferRelativeResize="0"/>
          <p:nvPr>
            <p:ph idx="2" type="body"/>
          </p:nvPr>
        </p:nvPicPr>
        <p:blipFill rotWithShape="1">
          <a:blip r:embed="rId3">
            <a:alphaModFix/>
          </a:blip>
          <a:srcRect b="0" l="0" r="0" t="0"/>
          <a:stretch/>
        </p:blipFill>
        <p:spPr>
          <a:xfrm>
            <a:off x="4369250" y="2416725"/>
            <a:ext cx="4398900" cy="3829200"/>
          </a:xfrm>
          <a:prstGeom prst="rect">
            <a:avLst/>
          </a:prstGeom>
          <a:noFill/>
          <a:ln>
            <a:noFill/>
          </a:ln>
        </p:spPr>
      </p:pic>
      <p:pic>
        <p:nvPicPr>
          <p:cNvPr id="160" name="Google Shape;160;p27"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161" name="Google Shape;161;p27"/>
          <p:cNvSpPr txBox="1"/>
          <p:nvPr/>
        </p:nvSpPr>
        <p:spPr>
          <a:xfrm>
            <a:off x="5840850" y="6350725"/>
            <a:ext cx="190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64)</a:t>
            </a:r>
            <a:endParaRPr sz="1800">
              <a:solidFill>
                <a:schemeClr val="dk1"/>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165" name="Shape 165"/>
        <p:cNvGrpSpPr/>
        <p:nvPr/>
      </p:nvGrpSpPr>
      <p:grpSpPr>
        <a:xfrm>
          <a:off x="0" y="0"/>
          <a:ext cx="0" cy="0"/>
          <a:chOff x="0" y="0"/>
          <a:chExt cx="0" cy="0"/>
        </a:xfrm>
      </p:grpSpPr>
      <p:pic>
        <p:nvPicPr>
          <p:cNvPr descr="Mickey Mouse.jpg" id="166" name="Google Shape;166;p28"/>
          <p:cNvPicPr preferRelativeResize="0"/>
          <p:nvPr>
            <p:ph idx="1" type="body"/>
          </p:nvPr>
        </p:nvPicPr>
        <p:blipFill rotWithShape="1">
          <a:blip r:embed="rId3">
            <a:alphaModFix/>
          </a:blip>
          <a:srcRect b="0" l="0" r="0" t="0"/>
          <a:stretch/>
        </p:blipFill>
        <p:spPr>
          <a:xfrm>
            <a:off x="356712" y="3488950"/>
            <a:ext cx="4037100" cy="2694000"/>
          </a:xfrm>
          <a:prstGeom prst="rect">
            <a:avLst/>
          </a:prstGeom>
          <a:noFill/>
          <a:ln>
            <a:noFill/>
          </a:ln>
        </p:spPr>
      </p:pic>
      <p:pic>
        <p:nvPicPr>
          <p:cNvPr id="167" name="Google Shape;167;p28"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pic>
        <p:nvPicPr>
          <p:cNvPr id="168" name="Google Shape;168;p28" title="Hat.png"/>
          <p:cNvPicPr preferRelativeResize="0"/>
          <p:nvPr/>
        </p:nvPicPr>
        <p:blipFill>
          <a:blip r:embed="rId5">
            <a:alphaModFix/>
          </a:blip>
          <a:stretch>
            <a:fillRect/>
          </a:stretch>
        </p:blipFill>
        <p:spPr>
          <a:xfrm>
            <a:off x="5207674" y="3626724"/>
            <a:ext cx="3343542" cy="2694000"/>
          </a:xfrm>
          <a:prstGeom prst="rect">
            <a:avLst/>
          </a:prstGeom>
          <a:noFill/>
          <a:ln>
            <a:noFill/>
          </a:ln>
        </p:spPr>
      </p:pic>
      <p:sp>
        <p:nvSpPr>
          <p:cNvPr id="169" name="Google Shape;169;p28"/>
          <p:cNvSpPr txBox="1"/>
          <p:nvPr/>
        </p:nvSpPr>
        <p:spPr>
          <a:xfrm>
            <a:off x="1426150" y="6182950"/>
            <a:ext cx="17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64)</a:t>
            </a:r>
            <a:endParaRPr sz="1800">
              <a:solidFill>
                <a:schemeClr val="dk1"/>
              </a:solidFill>
              <a:latin typeface="Georgia"/>
              <a:ea typeface="Georgia"/>
              <a:cs typeface="Georgia"/>
              <a:sym typeface="Georgia"/>
            </a:endParaRPr>
          </a:p>
        </p:txBody>
      </p:sp>
      <p:sp>
        <p:nvSpPr>
          <p:cNvPr id="170" name="Google Shape;170;p28"/>
          <p:cNvSpPr txBox="1"/>
          <p:nvPr/>
        </p:nvSpPr>
        <p:spPr>
          <a:xfrm>
            <a:off x="6223925" y="6256350"/>
            <a:ext cx="177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65)</a:t>
            </a:r>
            <a:endParaRPr sz="1800">
              <a:solidFill>
                <a:schemeClr val="dk1"/>
              </a:solidFill>
              <a:latin typeface="Georgia"/>
              <a:ea typeface="Georgia"/>
              <a:cs typeface="Georgia"/>
              <a:sym typeface="Georgia"/>
            </a:endParaRPr>
          </a:p>
        </p:txBody>
      </p:sp>
      <p:sp>
        <p:nvSpPr>
          <p:cNvPr id="171" name="Google Shape;171;p28"/>
          <p:cNvSpPr txBox="1"/>
          <p:nvPr/>
        </p:nvSpPr>
        <p:spPr>
          <a:xfrm>
            <a:off x="797100" y="2569125"/>
            <a:ext cx="3156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eorgia"/>
                <a:ea typeface="Georgia"/>
                <a:cs typeface="Georgia"/>
                <a:sym typeface="Georgia"/>
              </a:rPr>
              <a:t>What do you most closely </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lang="en-US" sz="2000">
                <a:solidFill>
                  <a:schemeClr val="dk1"/>
                </a:solidFill>
                <a:latin typeface="Georgia"/>
                <a:ea typeface="Georgia"/>
                <a:cs typeface="Georgia"/>
                <a:sym typeface="Georgia"/>
              </a:rPr>
              <a:t>associate with this image?</a:t>
            </a:r>
            <a:endParaRPr sz="2000">
              <a:solidFill>
                <a:schemeClr val="dk1"/>
              </a:solidFill>
              <a:latin typeface="Georgia"/>
              <a:ea typeface="Georgia"/>
              <a:cs typeface="Georgia"/>
              <a:sym typeface="Georgia"/>
            </a:endParaRPr>
          </a:p>
        </p:txBody>
      </p:sp>
      <p:sp>
        <p:nvSpPr>
          <p:cNvPr id="172" name="Google Shape;172;p28"/>
          <p:cNvSpPr txBox="1"/>
          <p:nvPr/>
        </p:nvSpPr>
        <p:spPr>
          <a:xfrm>
            <a:off x="5610750" y="2628600"/>
            <a:ext cx="2537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eorgia"/>
                <a:ea typeface="Georgia"/>
                <a:cs typeface="Georgia"/>
                <a:sym typeface="Georgia"/>
              </a:rPr>
              <a:t>What is “happening” </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lang="en-US" sz="2000">
                <a:solidFill>
                  <a:schemeClr val="dk1"/>
                </a:solidFill>
                <a:latin typeface="Georgia"/>
                <a:ea typeface="Georgia"/>
                <a:cs typeface="Georgia"/>
                <a:sym typeface="Georgia"/>
              </a:rPr>
              <a:t>in these panels?</a:t>
            </a:r>
            <a:endParaRPr sz="2000">
              <a:solidFill>
                <a:schemeClr val="dk1"/>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76" name="Shape 176"/>
        <p:cNvGrpSpPr/>
        <p:nvPr/>
      </p:nvGrpSpPr>
      <p:grpSpPr>
        <a:xfrm>
          <a:off x="0" y="0"/>
          <a:ext cx="0" cy="0"/>
          <a:chOff x="0" y="0"/>
          <a:chExt cx="0" cy="0"/>
        </a:xfrm>
      </p:grpSpPr>
      <p:pic>
        <p:nvPicPr>
          <p:cNvPr descr="Peek a Boo.jpg" id="177" name="Google Shape;177;p29"/>
          <p:cNvPicPr preferRelativeResize="0"/>
          <p:nvPr>
            <p:ph idx="1" type="body"/>
          </p:nvPr>
        </p:nvPicPr>
        <p:blipFill rotWithShape="1">
          <a:blip r:embed="rId3">
            <a:alphaModFix/>
          </a:blip>
          <a:srcRect b="0" l="0" r="0" t="0"/>
          <a:stretch/>
        </p:blipFill>
        <p:spPr>
          <a:xfrm>
            <a:off x="152400" y="2369175"/>
            <a:ext cx="4076700" cy="2439900"/>
          </a:xfrm>
          <a:prstGeom prst="rect">
            <a:avLst/>
          </a:prstGeom>
          <a:noFill/>
          <a:ln>
            <a:noFill/>
          </a:ln>
        </p:spPr>
      </p:pic>
      <p:pic>
        <p:nvPicPr>
          <p:cNvPr descr="Staccato Closure.jpg" id="178" name="Google Shape;178;p29"/>
          <p:cNvPicPr preferRelativeResize="0"/>
          <p:nvPr>
            <p:ph idx="2" type="body"/>
          </p:nvPr>
        </p:nvPicPr>
        <p:blipFill rotWithShape="1">
          <a:blip r:embed="rId4">
            <a:alphaModFix/>
          </a:blip>
          <a:srcRect b="0" l="0" r="0" t="0"/>
          <a:stretch/>
        </p:blipFill>
        <p:spPr>
          <a:xfrm>
            <a:off x="4529137" y="4904775"/>
            <a:ext cx="4462500" cy="1447800"/>
          </a:xfrm>
          <a:prstGeom prst="rect">
            <a:avLst/>
          </a:prstGeom>
          <a:noFill/>
          <a:ln>
            <a:noFill/>
          </a:ln>
        </p:spPr>
      </p:pic>
      <p:pic>
        <p:nvPicPr>
          <p:cNvPr id="179" name="Google Shape;179;p29" title="Immigrants.jpg"/>
          <p:cNvPicPr preferRelativeResize="0"/>
          <p:nvPr/>
        </p:nvPicPr>
        <p:blipFill>
          <a:blip r:embed="rId5">
            <a:alphaModFix/>
          </a:blip>
          <a:stretch>
            <a:fillRect/>
          </a:stretch>
        </p:blipFill>
        <p:spPr>
          <a:xfrm>
            <a:off x="152400" y="152400"/>
            <a:ext cx="8839200" cy="2159535"/>
          </a:xfrm>
          <a:prstGeom prst="rect">
            <a:avLst/>
          </a:prstGeom>
          <a:noFill/>
          <a:ln>
            <a:noFill/>
          </a:ln>
        </p:spPr>
      </p:pic>
      <p:sp>
        <p:nvSpPr>
          <p:cNvPr id="180" name="Google Shape;180;p29"/>
          <p:cNvSpPr txBox="1"/>
          <p:nvPr/>
        </p:nvSpPr>
        <p:spPr>
          <a:xfrm>
            <a:off x="1447100" y="4904775"/>
            <a:ext cx="180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67)</a:t>
            </a:r>
            <a:endParaRPr sz="1800">
              <a:solidFill>
                <a:schemeClr val="dk1"/>
              </a:solidFill>
              <a:latin typeface="Georgia"/>
              <a:ea typeface="Georgia"/>
              <a:cs typeface="Georgia"/>
              <a:sym typeface="Georgia"/>
            </a:endParaRPr>
          </a:p>
        </p:txBody>
      </p:sp>
      <p:sp>
        <p:nvSpPr>
          <p:cNvPr id="181" name="Google Shape;181;p29"/>
          <p:cNvSpPr txBox="1"/>
          <p:nvPr/>
        </p:nvSpPr>
        <p:spPr>
          <a:xfrm>
            <a:off x="6056175" y="6293425"/>
            <a:ext cx="180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67)</a:t>
            </a:r>
            <a:endParaRPr sz="1800">
              <a:solidFill>
                <a:schemeClr val="dk1"/>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2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85" name="Shape 185"/>
        <p:cNvGrpSpPr/>
        <p:nvPr/>
      </p:nvGrpSpPr>
      <p:grpSpPr>
        <a:xfrm>
          <a:off x="0" y="0"/>
          <a:ext cx="0" cy="0"/>
          <a:chOff x="0" y="0"/>
          <a:chExt cx="0" cy="0"/>
        </a:xfrm>
      </p:grpSpPr>
      <p:pic>
        <p:nvPicPr>
          <p:cNvPr id="186" name="Google Shape;186;p30" title="Immigrants.jpg"/>
          <p:cNvPicPr preferRelativeResize="0"/>
          <p:nvPr/>
        </p:nvPicPr>
        <p:blipFill>
          <a:blip r:embed="rId3">
            <a:alphaModFix/>
          </a:blip>
          <a:stretch>
            <a:fillRect/>
          </a:stretch>
        </p:blipFill>
        <p:spPr>
          <a:xfrm>
            <a:off x="152400" y="152400"/>
            <a:ext cx="8839200" cy="2159535"/>
          </a:xfrm>
          <a:prstGeom prst="rect">
            <a:avLst/>
          </a:prstGeom>
          <a:noFill/>
          <a:ln>
            <a:noFill/>
          </a:ln>
        </p:spPr>
      </p:pic>
      <p:pic>
        <p:nvPicPr>
          <p:cNvPr descr="Love Closure.jpg" id="187" name="Google Shape;187;p30"/>
          <p:cNvPicPr preferRelativeResize="0"/>
          <p:nvPr>
            <p:ph idx="1" type="body"/>
          </p:nvPr>
        </p:nvPicPr>
        <p:blipFill rotWithShape="1">
          <a:blip r:embed="rId4">
            <a:alphaModFix/>
          </a:blip>
          <a:srcRect b="0" l="0" r="0" t="0"/>
          <a:stretch/>
        </p:blipFill>
        <p:spPr>
          <a:xfrm>
            <a:off x="4111950" y="1921075"/>
            <a:ext cx="3609300" cy="4716600"/>
          </a:xfrm>
          <a:prstGeom prst="rect">
            <a:avLst/>
          </a:prstGeom>
          <a:noFill/>
          <a:ln>
            <a:noFill/>
          </a:ln>
        </p:spPr>
      </p:pic>
      <p:sp>
        <p:nvSpPr>
          <p:cNvPr id="188" name="Google Shape;188;p30"/>
          <p:cNvSpPr txBox="1"/>
          <p:nvPr/>
        </p:nvSpPr>
        <p:spPr>
          <a:xfrm>
            <a:off x="2177150" y="6175975"/>
            <a:ext cx="177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69)</a:t>
            </a:r>
            <a:endParaRPr sz="1800">
              <a:solidFill>
                <a:schemeClr val="dk1"/>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92" name="Shape 192"/>
        <p:cNvGrpSpPr/>
        <p:nvPr/>
      </p:nvGrpSpPr>
      <p:grpSpPr>
        <a:xfrm>
          <a:off x="0" y="0"/>
          <a:ext cx="0" cy="0"/>
          <a:chOff x="0" y="0"/>
          <a:chExt cx="0" cy="0"/>
        </a:xfrm>
      </p:grpSpPr>
      <p:pic>
        <p:nvPicPr>
          <p:cNvPr descr="Death Closure.jpg" id="193" name="Google Shape;193;p31"/>
          <p:cNvPicPr preferRelativeResize="0"/>
          <p:nvPr>
            <p:ph idx="1" type="body"/>
          </p:nvPr>
        </p:nvPicPr>
        <p:blipFill rotWithShape="1">
          <a:blip r:embed="rId3">
            <a:alphaModFix/>
          </a:blip>
          <a:srcRect b="0" l="0" r="0" t="0"/>
          <a:stretch/>
        </p:blipFill>
        <p:spPr>
          <a:xfrm>
            <a:off x="152400" y="2583687"/>
            <a:ext cx="5334000" cy="4033800"/>
          </a:xfrm>
          <a:prstGeom prst="rect">
            <a:avLst/>
          </a:prstGeom>
          <a:noFill/>
          <a:ln>
            <a:noFill/>
          </a:ln>
        </p:spPr>
      </p:pic>
      <p:pic>
        <p:nvPicPr>
          <p:cNvPr id="194" name="Google Shape;194;p31"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195" name="Google Shape;195;p31"/>
          <p:cNvSpPr txBox="1"/>
          <p:nvPr/>
        </p:nvSpPr>
        <p:spPr>
          <a:xfrm>
            <a:off x="5620600" y="6081600"/>
            <a:ext cx="167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68)</a:t>
            </a:r>
            <a:endParaRPr sz="1800">
              <a:solidFill>
                <a:schemeClr val="dk1"/>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199" name="Shape 199"/>
        <p:cNvGrpSpPr/>
        <p:nvPr/>
      </p:nvGrpSpPr>
      <p:grpSpPr>
        <a:xfrm>
          <a:off x="0" y="0"/>
          <a:ext cx="0" cy="0"/>
          <a:chOff x="0" y="0"/>
          <a:chExt cx="0" cy="0"/>
        </a:xfrm>
      </p:grpSpPr>
      <p:pic>
        <p:nvPicPr>
          <p:cNvPr id="200" name="Google Shape;200;p32"/>
          <p:cNvPicPr preferRelativeResize="0"/>
          <p:nvPr/>
        </p:nvPicPr>
        <p:blipFill rotWithShape="1">
          <a:blip r:embed="rId3">
            <a:alphaModFix/>
          </a:blip>
          <a:srcRect b="0" l="32894" r="0" t="64699"/>
          <a:stretch/>
        </p:blipFill>
        <p:spPr>
          <a:xfrm>
            <a:off x="273327" y="4100603"/>
            <a:ext cx="4802024" cy="2201576"/>
          </a:xfrm>
          <a:prstGeom prst="rect">
            <a:avLst/>
          </a:prstGeom>
          <a:noFill/>
          <a:ln>
            <a:noFill/>
          </a:ln>
        </p:spPr>
      </p:pic>
      <p:pic>
        <p:nvPicPr>
          <p:cNvPr id="201" name="Google Shape;201;p32"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202" name="Google Shape;202;p32"/>
          <p:cNvSpPr txBox="1"/>
          <p:nvPr/>
        </p:nvSpPr>
        <p:spPr>
          <a:xfrm>
            <a:off x="273325" y="2244050"/>
            <a:ext cx="41889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dk1"/>
                </a:solidFill>
                <a:latin typeface="Georgia"/>
                <a:ea typeface="Georgia"/>
                <a:cs typeface="Georgia"/>
                <a:sym typeface="Georgia"/>
              </a:rPr>
              <a:t>Part IV: Visual Techniques of Comics</a:t>
            </a:r>
            <a:endParaRPr sz="4000">
              <a:solidFill>
                <a:schemeClr val="dk2"/>
              </a:solidFill>
              <a:latin typeface="Georgia"/>
              <a:ea typeface="Georgia"/>
              <a:cs typeface="Georgia"/>
              <a:sym typeface="Georgia"/>
            </a:endParaRPr>
          </a:p>
        </p:txBody>
      </p:sp>
      <p:sp>
        <p:nvSpPr>
          <p:cNvPr id="203" name="Google Shape;203;p32"/>
          <p:cNvSpPr txBox="1"/>
          <p:nvPr/>
        </p:nvSpPr>
        <p:spPr>
          <a:xfrm>
            <a:off x="5243100" y="3429000"/>
            <a:ext cx="3628500" cy="28014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b="1" lang="en-US" sz="2000">
                <a:solidFill>
                  <a:schemeClr val="dk1"/>
                </a:solidFill>
                <a:latin typeface="Georgia"/>
                <a:ea typeface="Georgia"/>
                <a:cs typeface="Georgia"/>
                <a:sym typeface="Georgia"/>
              </a:rPr>
              <a:t>Close-Up: </a:t>
            </a:r>
            <a:r>
              <a:rPr lang="en-US" sz="2000">
                <a:solidFill>
                  <a:schemeClr val="dk1"/>
                </a:solidFill>
                <a:latin typeface="Georgia"/>
                <a:ea typeface="Georgia"/>
                <a:cs typeface="Georgia"/>
                <a:sym typeface="Georgia"/>
              </a:rPr>
              <a:t>Tightly frames a person or an object. Little of the person or object is revealed but usually used to emphasize detail. </a:t>
            </a:r>
            <a:endParaRPr sz="2000">
              <a:solidFill>
                <a:schemeClr val="dk1"/>
              </a:solidFill>
              <a:latin typeface="Georgia"/>
              <a:ea typeface="Georgia"/>
              <a:cs typeface="Georgia"/>
              <a:sym typeface="Georgia"/>
            </a:endParaRPr>
          </a:p>
          <a:p>
            <a:pPr indent="0" lvl="0" marL="0" rtl="0" algn="l">
              <a:spcBef>
                <a:spcPts val="600"/>
              </a:spcBef>
              <a:spcAft>
                <a:spcPts val="0"/>
              </a:spcAft>
              <a:buNone/>
            </a:pPr>
            <a:r>
              <a:t/>
            </a:r>
            <a:endParaRPr sz="2000">
              <a:solidFill>
                <a:schemeClr val="dk1"/>
              </a:solidFill>
              <a:highlight>
                <a:schemeClr val="lt1"/>
              </a:highlight>
              <a:latin typeface="Georgia"/>
              <a:ea typeface="Georgia"/>
              <a:cs typeface="Georgia"/>
              <a:sym typeface="Georgia"/>
            </a:endParaRPr>
          </a:p>
          <a:p>
            <a:pPr indent="0" lvl="0" marL="0" rtl="0" algn="l">
              <a:spcBef>
                <a:spcPts val="600"/>
              </a:spcBef>
              <a:spcAft>
                <a:spcPts val="0"/>
              </a:spcAft>
              <a:buNone/>
            </a:pPr>
            <a:r>
              <a:rPr lang="en-US" sz="2000">
                <a:solidFill>
                  <a:schemeClr val="dk1"/>
                </a:solidFill>
                <a:latin typeface="Georgia"/>
                <a:ea typeface="Georgia"/>
                <a:cs typeface="Georgia"/>
                <a:sym typeface="Georgia"/>
              </a:rPr>
              <a:t>Scene/background almost non-existent.</a:t>
            </a:r>
            <a:endParaRPr>
              <a:solidFill>
                <a:schemeClr val="dk1"/>
              </a:solidFill>
            </a:endParaRPr>
          </a:p>
        </p:txBody>
      </p:sp>
      <p:sp>
        <p:nvSpPr>
          <p:cNvPr id="204" name="Google Shape;204;p32"/>
          <p:cNvSpPr txBox="1"/>
          <p:nvPr/>
        </p:nvSpPr>
        <p:spPr>
          <a:xfrm>
            <a:off x="1672951" y="6302175"/>
            <a:ext cx="2171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(Fraction and Aja)</a:t>
            </a:r>
            <a:endParaRPr sz="1800">
              <a:solidFill>
                <a:schemeClr val="dk1"/>
              </a:solidFill>
              <a:latin typeface="Georgia"/>
              <a:ea typeface="Georgia"/>
              <a:cs typeface="Georgia"/>
              <a:sym typeface="Georgia"/>
            </a:endParaRPr>
          </a:p>
        </p:txBody>
      </p:sp>
      <p:sp>
        <p:nvSpPr>
          <p:cNvPr id="205" name="Google Shape;205;p32"/>
          <p:cNvSpPr txBox="1"/>
          <p:nvPr/>
        </p:nvSpPr>
        <p:spPr>
          <a:xfrm>
            <a:off x="4121400" y="2382300"/>
            <a:ext cx="4750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Georgia"/>
                <a:ea typeface="Georgia"/>
                <a:cs typeface="Georgia"/>
                <a:sym typeface="Georgia"/>
              </a:rPr>
              <a:t>Panel Shots </a:t>
            </a:r>
            <a:endParaRPr sz="2800">
              <a:solidFill>
                <a:schemeClr val="dk1"/>
              </a:solidFill>
              <a:latin typeface="Georgia"/>
              <a:ea typeface="Georgia"/>
              <a:cs typeface="Georgia"/>
              <a:sym typeface="Georgia"/>
            </a:endParaRPr>
          </a:p>
          <a:p>
            <a:pPr indent="0" lvl="0" marL="0" rtl="0" algn="l">
              <a:spcBef>
                <a:spcPts val="0"/>
              </a:spcBef>
              <a:spcAft>
                <a:spcPts val="0"/>
              </a:spcAft>
              <a:buNone/>
            </a:pPr>
            <a:r>
              <a:rPr lang="en-US" sz="2800">
                <a:solidFill>
                  <a:schemeClr val="dk1"/>
                </a:solidFill>
                <a:latin typeface="Georgia"/>
                <a:ea typeface="Georgia"/>
                <a:cs typeface="Georgia"/>
                <a:sym typeface="Georgia"/>
              </a:rPr>
              <a:t>(Think zooming in and out)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209" name="Shape 209"/>
        <p:cNvGrpSpPr/>
        <p:nvPr/>
      </p:nvGrpSpPr>
      <p:grpSpPr>
        <a:xfrm>
          <a:off x="0" y="0"/>
          <a:ext cx="0" cy="0"/>
          <a:chOff x="0" y="0"/>
          <a:chExt cx="0" cy="0"/>
        </a:xfrm>
      </p:grpSpPr>
      <p:pic>
        <p:nvPicPr>
          <p:cNvPr id="210" name="Google Shape;210;p33" title="Immigrants.jpg"/>
          <p:cNvPicPr preferRelativeResize="0"/>
          <p:nvPr/>
        </p:nvPicPr>
        <p:blipFill>
          <a:blip r:embed="rId3">
            <a:alphaModFix/>
          </a:blip>
          <a:stretch>
            <a:fillRect/>
          </a:stretch>
        </p:blipFill>
        <p:spPr>
          <a:xfrm>
            <a:off x="152400" y="152400"/>
            <a:ext cx="8839200" cy="2159535"/>
          </a:xfrm>
          <a:prstGeom prst="rect">
            <a:avLst/>
          </a:prstGeom>
          <a:noFill/>
          <a:ln>
            <a:noFill/>
          </a:ln>
        </p:spPr>
      </p:pic>
      <p:pic>
        <p:nvPicPr>
          <p:cNvPr id="211" name="Google Shape;211;p33"/>
          <p:cNvPicPr preferRelativeResize="0"/>
          <p:nvPr/>
        </p:nvPicPr>
        <p:blipFill rotWithShape="1">
          <a:blip r:embed="rId4">
            <a:alphaModFix/>
          </a:blip>
          <a:srcRect b="0" l="0" r="0" t="0"/>
          <a:stretch/>
        </p:blipFill>
        <p:spPr>
          <a:xfrm>
            <a:off x="3682454" y="2515502"/>
            <a:ext cx="5309150" cy="2203300"/>
          </a:xfrm>
          <a:prstGeom prst="rect">
            <a:avLst/>
          </a:prstGeom>
          <a:noFill/>
          <a:ln>
            <a:noFill/>
          </a:ln>
        </p:spPr>
      </p:pic>
      <p:sp>
        <p:nvSpPr>
          <p:cNvPr id="212" name="Google Shape;212;p33"/>
          <p:cNvSpPr txBox="1"/>
          <p:nvPr/>
        </p:nvSpPr>
        <p:spPr>
          <a:xfrm>
            <a:off x="209725" y="3491925"/>
            <a:ext cx="35757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Georgia"/>
                <a:ea typeface="Georgia"/>
                <a:cs typeface="Georgia"/>
                <a:sym typeface="Georgia"/>
              </a:rPr>
              <a:t>Medium Shot: </a:t>
            </a:r>
            <a:r>
              <a:rPr lang="en-US" sz="2000">
                <a:solidFill>
                  <a:schemeClr val="dk1"/>
                </a:solidFill>
                <a:latin typeface="Georgia"/>
                <a:ea typeface="Georgia"/>
                <a:cs typeface="Georgia"/>
                <a:sym typeface="Georgia"/>
              </a:rPr>
              <a:t>Falls between a close-up and a long distance shot. You can almost see all of an object or person. </a:t>
            </a:r>
            <a:endParaRPr sz="2000">
              <a:solidFill>
                <a:schemeClr val="dk1"/>
              </a:solidFill>
              <a:latin typeface="Georgia"/>
              <a:ea typeface="Georgia"/>
              <a:cs typeface="Georgia"/>
              <a:sym typeface="Georgia"/>
            </a:endParaRPr>
          </a:p>
          <a:p>
            <a:pPr indent="0" lvl="0" marL="0" rtl="0" algn="l">
              <a:spcBef>
                <a:spcPts val="0"/>
              </a:spcBef>
              <a:spcAft>
                <a:spcPts val="0"/>
              </a:spcAft>
              <a:buNone/>
            </a:pPr>
            <a:r>
              <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lang="en-US" sz="2000">
                <a:solidFill>
                  <a:schemeClr val="dk1"/>
                </a:solidFill>
                <a:latin typeface="Georgia"/>
                <a:ea typeface="Georgia"/>
                <a:cs typeface="Georgia"/>
                <a:sym typeface="Georgia"/>
              </a:rPr>
              <a:t>Some hints of a scene/ background or none at all.</a:t>
            </a:r>
            <a:endParaRPr>
              <a:solidFill>
                <a:schemeClr val="dk1"/>
              </a:solidFill>
            </a:endParaRPr>
          </a:p>
        </p:txBody>
      </p:sp>
      <p:sp>
        <p:nvSpPr>
          <p:cNvPr id="213" name="Google Shape;213;p33"/>
          <p:cNvSpPr txBox="1"/>
          <p:nvPr/>
        </p:nvSpPr>
        <p:spPr>
          <a:xfrm>
            <a:off x="5578675" y="4865200"/>
            <a:ext cx="255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(Morrison and Quitely)</a:t>
            </a:r>
            <a:endParaRPr sz="1800">
              <a:solidFill>
                <a:schemeClr val="dk1"/>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73" name="Shape 73"/>
        <p:cNvGrpSpPr/>
        <p:nvPr/>
      </p:nvGrpSpPr>
      <p:grpSpPr>
        <a:xfrm>
          <a:off x="0" y="0"/>
          <a:ext cx="0" cy="0"/>
          <a:chOff x="0" y="0"/>
          <a:chExt cx="0" cy="0"/>
        </a:xfrm>
      </p:grpSpPr>
      <p:pic>
        <p:nvPicPr>
          <p:cNvPr descr="ScottMcCloud_defpart2" id="74" name="Google Shape;74;p16"/>
          <p:cNvPicPr preferRelativeResize="0"/>
          <p:nvPr>
            <p:ph idx="1" type="body"/>
          </p:nvPr>
        </p:nvPicPr>
        <p:blipFill rotWithShape="1">
          <a:blip r:embed="rId3">
            <a:alphaModFix/>
          </a:blip>
          <a:srcRect b="0" l="0" r="0" t="0"/>
          <a:stretch/>
        </p:blipFill>
        <p:spPr>
          <a:xfrm>
            <a:off x="3806925" y="2537713"/>
            <a:ext cx="4634100" cy="3475800"/>
          </a:xfrm>
          <a:prstGeom prst="rect">
            <a:avLst/>
          </a:prstGeom>
          <a:noFill/>
          <a:ln>
            <a:noFill/>
          </a:ln>
        </p:spPr>
      </p:pic>
      <p:pic>
        <p:nvPicPr>
          <p:cNvPr id="75" name="Google Shape;75;p16"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76" name="Google Shape;76;p16"/>
          <p:cNvSpPr txBox="1"/>
          <p:nvPr/>
        </p:nvSpPr>
        <p:spPr>
          <a:xfrm>
            <a:off x="5547225" y="6165900"/>
            <a:ext cx="155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9)</a:t>
            </a:r>
            <a:endParaRPr sz="1800">
              <a:solidFill>
                <a:schemeClr val="dk1"/>
              </a:solidFill>
              <a:latin typeface="Georgia"/>
              <a:ea typeface="Georgia"/>
              <a:cs typeface="Georgia"/>
              <a:sym typeface="Georgia"/>
            </a:endParaRPr>
          </a:p>
        </p:txBody>
      </p:sp>
      <p:sp>
        <p:nvSpPr>
          <p:cNvPr id="77" name="Google Shape;77;p16"/>
          <p:cNvSpPr txBox="1"/>
          <p:nvPr>
            <p:ph idx="1" type="body"/>
          </p:nvPr>
        </p:nvSpPr>
        <p:spPr>
          <a:xfrm>
            <a:off x="152400" y="2896300"/>
            <a:ext cx="3340200" cy="3177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4000">
                <a:solidFill>
                  <a:schemeClr val="dk1"/>
                </a:solidFill>
                <a:latin typeface="Georgia"/>
                <a:ea typeface="Georgia"/>
                <a:cs typeface="Georgia"/>
                <a:sym typeface="Georgia"/>
              </a:rPr>
              <a:t>Part I: Comics Terminology </a:t>
            </a:r>
            <a:endParaRPr sz="4000">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217" name="Shape 217"/>
        <p:cNvGrpSpPr/>
        <p:nvPr/>
      </p:nvGrpSpPr>
      <p:grpSpPr>
        <a:xfrm>
          <a:off x="0" y="0"/>
          <a:ext cx="0" cy="0"/>
          <a:chOff x="0" y="0"/>
          <a:chExt cx="0" cy="0"/>
        </a:xfrm>
      </p:grpSpPr>
      <p:pic>
        <p:nvPicPr>
          <p:cNvPr descr="Picture1.jpg" id="218" name="Google Shape;218;p34"/>
          <p:cNvPicPr preferRelativeResize="0"/>
          <p:nvPr/>
        </p:nvPicPr>
        <p:blipFill rotWithShape="1">
          <a:blip r:embed="rId3">
            <a:alphaModFix/>
          </a:blip>
          <a:srcRect b="0" l="0" r="0" t="0"/>
          <a:stretch/>
        </p:blipFill>
        <p:spPr>
          <a:xfrm>
            <a:off x="152399" y="2539830"/>
            <a:ext cx="4933425" cy="3263025"/>
          </a:xfrm>
          <a:prstGeom prst="rect">
            <a:avLst/>
          </a:prstGeom>
          <a:noFill/>
          <a:ln>
            <a:noFill/>
          </a:ln>
        </p:spPr>
      </p:pic>
      <p:pic>
        <p:nvPicPr>
          <p:cNvPr id="219" name="Google Shape;219;p34"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220" name="Google Shape;220;p34"/>
          <p:cNvSpPr txBox="1"/>
          <p:nvPr/>
        </p:nvSpPr>
        <p:spPr>
          <a:xfrm>
            <a:off x="1811650" y="5861400"/>
            <a:ext cx="210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(Fraction and Aja)</a:t>
            </a:r>
            <a:endParaRPr sz="1800">
              <a:solidFill>
                <a:schemeClr val="dk1"/>
              </a:solidFill>
              <a:latin typeface="Georgia"/>
              <a:ea typeface="Georgia"/>
              <a:cs typeface="Georgia"/>
              <a:sym typeface="Georgia"/>
            </a:endParaRPr>
          </a:p>
        </p:txBody>
      </p:sp>
      <p:sp>
        <p:nvSpPr>
          <p:cNvPr id="221" name="Google Shape;221;p34"/>
          <p:cNvSpPr txBox="1"/>
          <p:nvPr/>
        </p:nvSpPr>
        <p:spPr>
          <a:xfrm>
            <a:off x="5431850" y="2967600"/>
            <a:ext cx="3366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Georgia"/>
                <a:ea typeface="Georgia"/>
                <a:cs typeface="Georgia"/>
                <a:sym typeface="Georgia"/>
              </a:rPr>
              <a:t>Long Shot: </a:t>
            </a:r>
            <a:r>
              <a:rPr lang="en-US" sz="2000">
                <a:solidFill>
                  <a:schemeClr val="dk1"/>
                </a:solidFill>
                <a:latin typeface="Georgia"/>
                <a:ea typeface="Georgia"/>
                <a:cs typeface="Georgia"/>
                <a:sym typeface="Georgia"/>
              </a:rPr>
              <a:t>Typically shows the entire object or human figure and its surroundings. </a:t>
            </a:r>
            <a:endParaRPr sz="2000">
              <a:solidFill>
                <a:schemeClr val="dk1"/>
              </a:solidFill>
              <a:latin typeface="Georgia"/>
              <a:ea typeface="Georgia"/>
              <a:cs typeface="Georgia"/>
              <a:sym typeface="Georgia"/>
            </a:endParaRPr>
          </a:p>
          <a:p>
            <a:pPr indent="0" lvl="0" marL="0" rtl="0" algn="l">
              <a:spcBef>
                <a:spcPts val="0"/>
              </a:spcBef>
              <a:spcAft>
                <a:spcPts val="0"/>
              </a:spcAft>
              <a:buNone/>
            </a:pPr>
            <a:r>
              <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lang="en-US" sz="2000">
                <a:solidFill>
                  <a:schemeClr val="dk1"/>
                </a:solidFill>
                <a:latin typeface="Georgia"/>
                <a:ea typeface="Georgia"/>
                <a:cs typeface="Georgia"/>
                <a:sym typeface="Georgia"/>
              </a:rPr>
              <a:t>Scene/background is obvious.</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225" name="Shape 225"/>
        <p:cNvGrpSpPr/>
        <p:nvPr/>
      </p:nvGrpSpPr>
      <p:grpSpPr>
        <a:xfrm>
          <a:off x="0" y="0"/>
          <a:ext cx="0" cy="0"/>
          <a:chOff x="0" y="0"/>
          <a:chExt cx="0" cy="0"/>
        </a:xfrm>
      </p:grpSpPr>
      <p:sp>
        <p:nvSpPr>
          <p:cNvPr id="226" name="Google Shape;226;p35"/>
          <p:cNvSpPr txBox="1"/>
          <p:nvPr>
            <p:ph idx="1" type="body"/>
          </p:nvPr>
        </p:nvSpPr>
        <p:spPr>
          <a:xfrm>
            <a:off x="2154375" y="2311925"/>
            <a:ext cx="4992900" cy="73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4400">
                <a:solidFill>
                  <a:schemeClr val="dk1"/>
                </a:solidFill>
                <a:latin typeface="Georgia"/>
                <a:ea typeface="Georgia"/>
                <a:cs typeface="Georgia"/>
                <a:sym typeface="Georgia"/>
              </a:rPr>
              <a:t>Establishing Shot</a:t>
            </a:r>
            <a:endParaRPr>
              <a:solidFill>
                <a:schemeClr val="dk1"/>
              </a:solidFill>
              <a:latin typeface="Georgia"/>
              <a:ea typeface="Georgia"/>
              <a:cs typeface="Georgia"/>
              <a:sym typeface="Georgia"/>
            </a:endParaRPr>
          </a:p>
        </p:txBody>
      </p:sp>
      <p:pic>
        <p:nvPicPr>
          <p:cNvPr id="227" name="Google Shape;227;p35"/>
          <p:cNvPicPr preferRelativeResize="0"/>
          <p:nvPr/>
        </p:nvPicPr>
        <p:blipFill>
          <a:blip r:embed="rId3">
            <a:alphaModFix/>
          </a:blip>
          <a:stretch>
            <a:fillRect/>
          </a:stretch>
        </p:blipFill>
        <p:spPr>
          <a:xfrm>
            <a:off x="764725" y="3179400"/>
            <a:ext cx="7772201" cy="3111922"/>
          </a:xfrm>
          <a:prstGeom prst="rect">
            <a:avLst/>
          </a:prstGeom>
          <a:noFill/>
          <a:ln>
            <a:noFill/>
          </a:ln>
        </p:spPr>
      </p:pic>
      <p:pic>
        <p:nvPicPr>
          <p:cNvPr id="228" name="Google Shape;228;p35"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229" name="Google Shape;229;p35"/>
          <p:cNvSpPr txBox="1"/>
          <p:nvPr/>
        </p:nvSpPr>
        <p:spPr>
          <a:xfrm>
            <a:off x="3939675" y="6291325"/>
            <a:ext cx="142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(MxDagger)</a:t>
            </a:r>
            <a:endParaRPr sz="1800">
              <a:solidFill>
                <a:schemeClr val="dk1"/>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233" name="Shape 233"/>
        <p:cNvGrpSpPr/>
        <p:nvPr/>
      </p:nvGrpSpPr>
      <p:grpSpPr>
        <a:xfrm>
          <a:off x="0" y="0"/>
          <a:ext cx="0" cy="0"/>
          <a:chOff x="0" y="0"/>
          <a:chExt cx="0" cy="0"/>
        </a:xfrm>
      </p:grpSpPr>
      <p:pic>
        <p:nvPicPr>
          <p:cNvPr id="234" name="Google Shape;234;p36"/>
          <p:cNvPicPr preferRelativeResize="0"/>
          <p:nvPr/>
        </p:nvPicPr>
        <p:blipFill rotWithShape="1">
          <a:blip r:embed="rId3">
            <a:alphaModFix/>
          </a:blip>
          <a:srcRect b="0" l="0" r="0" t="0"/>
          <a:stretch/>
        </p:blipFill>
        <p:spPr>
          <a:xfrm>
            <a:off x="4190649" y="2957725"/>
            <a:ext cx="4800951" cy="3260626"/>
          </a:xfrm>
          <a:prstGeom prst="rect">
            <a:avLst/>
          </a:prstGeom>
          <a:noFill/>
          <a:ln>
            <a:noFill/>
          </a:ln>
        </p:spPr>
      </p:pic>
      <p:pic>
        <p:nvPicPr>
          <p:cNvPr id="235" name="Google Shape;235;p36"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236" name="Google Shape;236;p36"/>
          <p:cNvSpPr txBox="1"/>
          <p:nvPr/>
        </p:nvSpPr>
        <p:spPr>
          <a:xfrm>
            <a:off x="152400" y="2460300"/>
            <a:ext cx="3279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Georgia"/>
                <a:ea typeface="Georgia"/>
                <a:cs typeface="Georgia"/>
                <a:sym typeface="Georgia"/>
              </a:rPr>
              <a:t>Panel Angles </a:t>
            </a:r>
            <a:endParaRPr sz="2800">
              <a:solidFill>
                <a:schemeClr val="dk1"/>
              </a:solidFill>
              <a:latin typeface="Georgia"/>
              <a:ea typeface="Georgia"/>
              <a:cs typeface="Georgia"/>
              <a:sym typeface="Georgia"/>
            </a:endParaRPr>
          </a:p>
          <a:p>
            <a:pPr indent="0" lvl="0" marL="0" rtl="0" algn="l">
              <a:spcBef>
                <a:spcPts val="0"/>
              </a:spcBef>
              <a:spcAft>
                <a:spcPts val="0"/>
              </a:spcAft>
              <a:buNone/>
            </a:pPr>
            <a:r>
              <a:rPr lang="en-US" sz="2800">
                <a:solidFill>
                  <a:schemeClr val="dk1"/>
                </a:solidFill>
                <a:latin typeface="Georgia"/>
                <a:ea typeface="Georgia"/>
                <a:cs typeface="Georgia"/>
                <a:sym typeface="Georgia"/>
              </a:rPr>
              <a:t>(Think: “Where’s the ‘camera’?”)</a:t>
            </a:r>
            <a:endParaRPr/>
          </a:p>
        </p:txBody>
      </p:sp>
      <p:sp>
        <p:nvSpPr>
          <p:cNvPr id="237" name="Google Shape;237;p36"/>
          <p:cNvSpPr txBox="1"/>
          <p:nvPr/>
        </p:nvSpPr>
        <p:spPr>
          <a:xfrm>
            <a:off x="316550" y="4086175"/>
            <a:ext cx="3542400" cy="11082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b="1" lang="en-US" sz="2000">
                <a:solidFill>
                  <a:schemeClr val="dk1"/>
                </a:solidFill>
                <a:latin typeface="Georgia"/>
                <a:ea typeface="Georgia"/>
                <a:cs typeface="Georgia"/>
                <a:sym typeface="Georgia"/>
              </a:rPr>
              <a:t>High Angle or Bird’s-Eye View: </a:t>
            </a:r>
            <a:r>
              <a:rPr lang="en-US" sz="2000">
                <a:solidFill>
                  <a:schemeClr val="dk1"/>
                </a:solidFill>
                <a:latin typeface="Georgia"/>
                <a:ea typeface="Georgia"/>
                <a:cs typeface="Georgia"/>
                <a:sym typeface="Georgia"/>
              </a:rPr>
              <a:t>A high angle shot, looking down on a scene.</a:t>
            </a:r>
            <a:endParaRPr>
              <a:solidFill>
                <a:schemeClr val="dk1"/>
              </a:solidFill>
            </a:endParaRPr>
          </a:p>
        </p:txBody>
      </p:sp>
      <p:sp>
        <p:nvSpPr>
          <p:cNvPr id="238" name="Google Shape;238;p36"/>
          <p:cNvSpPr txBox="1"/>
          <p:nvPr/>
        </p:nvSpPr>
        <p:spPr>
          <a:xfrm>
            <a:off x="4874225" y="6291325"/>
            <a:ext cx="3279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(Thompson and Casagrande)</a:t>
            </a:r>
            <a:endParaRPr sz="1800">
              <a:solidFill>
                <a:schemeClr val="dk1"/>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242" name="Shape 242"/>
        <p:cNvGrpSpPr/>
        <p:nvPr/>
      </p:nvGrpSpPr>
      <p:grpSpPr>
        <a:xfrm>
          <a:off x="0" y="0"/>
          <a:ext cx="0" cy="0"/>
          <a:chOff x="0" y="0"/>
          <a:chExt cx="0" cy="0"/>
        </a:xfrm>
      </p:grpSpPr>
      <p:pic>
        <p:nvPicPr>
          <p:cNvPr id="243" name="Google Shape;243;p37"/>
          <p:cNvPicPr preferRelativeResize="0"/>
          <p:nvPr/>
        </p:nvPicPr>
        <p:blipFill rotWithShape="1">
          <a:blip r:embed="rId3">
            <a:alphaModFix/>
          </a:blip>
          <a:srcRect b="22045" l="32472" r="32719" t="0"/>
          <a:stretch/>
        </p:blipFill>
        <p:spPr>
          <a:xfrm>
            <a:off x="315750" y="1958175"/>
            <a:ext cx="2966449" cy="4696925"/>
          </a:xfrm>
          <a:prstGeom prst="rect">
            <a:avLst/>
          </a:prstGeom>
          <a:noFill/>
          <a:ln>
            <a:noFill/>
          </a:ln>
        </p:spPr>
      </p:pic>
      <p:pic>
        <p:nvPicPr>
          <p:cNvPr id="244" name="Google Shape;244;p37"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245" name="Google Shape;245;p37"/>
          <p:cNvSpPr txBox="1"/>
          <p:nvPr/>
        </p:nvSpPr>
        <p:spPr>
          <a:xfrm>
            <a:off x="3680650" y="3429000"/>
            <a:ext cx="4257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Georgia"/>
                <a:ea typeface="Georgia"/>
                <a:cs typeface="Georgia"/>
                <a:sym typeface="Georgia"/>
              </a:rPr>
              <a:t>Eye-Level View:</a:t>
            </a:r>
            <a:r>
              <a:rPr lang="en-US" sz="2000">
                <a:solidFill>
                  <a:schemeClr val="dk1"/>
                </a:solidFill>
                <a:latin typeface="Georgia"/>
                <a:ea typeface="Georgia"/>
                <a:cs typeface="Georgia"/>
                <a:sym typeface="Georgia"/>
              </a:rPr>
              <a:t> A straight-on angle of a scene, as if you were standing directly in front of the moment.</a:t>
            </a:r>
            <a:endParaRPr>
              <a:solidFill>
                <a:schemeClr val="dk1"/>
              </a:solidFill>
            </a:endParaRPr>
          </a:p>
        </p:txBody>
      </p:sp>
      <p:sp>
        <p:nvSpPr>
          <p:cNvPr id="246" name="Google Shape;246;p37"/>
          <p:cNvSpPr txBox="1"/>
          <p:nvPr/>
        </p:nvSpPr>
        <p:spPr>
          <a:xfrm>
            <a:off x="3412175" y="6193400"/>
            <a:ext cx="233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(Moore and Bolland)</a:t>
            </a:r>
            <a:endParaRPr sz="1800">
              <a:solidFill>
                <a:schemeClr val="dk1"/>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250" name="Shape 250"/>
        <p:cNvGrpSpPr/>
        <p:nvPr/>
      </p:nvGrpSpPr>
      <p:grpSpPr>
        <a:xfrm>
          <a:off x="0" y="0"/>
          <a:ext cx="0" cy="0"/>
          <a:chOff x="0" y="0"/>
          <a:chExt cx="0" cy="0"/>
        </a:xfrm>
      </p:grpSpPr>
      <p:pic>
        <p:nvPicPr>
          <p:cNvPr id="251" name="Google Shape;251;p38"/>
          <p:cNvPicPr preferRelativeResize="0"/>
          <p:nvPr/>
        </p:nvPicPr>
        <p:blipFill rotWithShape="1">
          <a:blip r:embed="rId3">
            <a:alphaModFix/>
          </a:blip>
          <a:srcRect b="0" l="0" r="0" t="0"/>
          <a:stretch/>
        </p:blipFill>
        <p:spPr>
          <a:xfrm>
            <a:off x="215925" y="2450275"/>
            <a:ext cx="5710575" cy="3807050"/>
          </a:xfrm>
          <a:prstGeom prst="rect">
            <a:avLst/>
          </a:prstGeom>
          <a:noFill/>
          <a:ln>
            <a:noFill/>
          </a:ln>
        </p:spPr>
      </p:pic>
      <p:pic>
        <p:nvPicPr>
          <p:cNvPr id="252" name="Google Shape;252;p38"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253" name="Google Shape;253;p38"/>
          <p:cNvSpPr txBox="1"/>
          <p:nvPr/>
        </p:nvSpPr>
        <p:spPr>
          <a:xfrm>
            <a:off x="5991600" y="3491900"/>
            <a:ext cx="30000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Georgia"/>
                <a:ea typeface="Georgia"/>
                <a:cs typeface="Georgia"/>
                <a:sym typeface="Georgia"/>
              </a:rPr>
              <a:t>Low Angle or Worm’s-Eye View:</a:t>
            </a:r>
            <a:r>
              <a:rPr lang="en-US" sz="2000">
                <a:solidFill>
                  <a:schemeClr val="dk1"/>
                </a:solidFill>
                <a:latin typeface="Georgia"/>
                <a:ea typeface="Georgia"/>
                <a:cs typeface="Georgia"/>
                <a:sym typeface="Georgia"/>
              </a:rPr>
              <a:t> A low angle shot, as if you were on the floor looking up.</a:t>
            </a:r>
            <a:endParaRPr>
              <a:solidFill>
                <a:schemeClr val="dk1"/>
              </a:solidFill>
            </a:endParaRPr>
          </a:p>
        </p:txBody>
      </p:sp>
      <p:sp>
        <p:nvSpPr>
          <p:cNvPr id="254" name="Google Shape;254;p38"/>
          <p:cNvSpPr txBox="1"/>
          <p:nvPr/>
        </p:nvSpPr>
        <p:spPr>
          <a:xfrm>
            <a:off x="2353050" y="6308750"/>
            <a:ext cx="2110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(Hill and Ferreyra</a:t>
            </a:r>
            <a:r>
              <a:rPr lang="en-US" sz="1800">
                <a:solidFill>
                  <a:schemeClr val="dk1"/>
                </a:solidFill>
                <a:latin typeface="Georgia"/>
                <a:ea typeface="Georgia"/>
                <a:cs typeface="Georgia"/>
                <a:sym typeface="Georgia"/>
              </a:rPr>
              <a:t>)</a:t>
            </a:r>
            <a:endParaRPr sz="1800">
              <a:solidFill>
                <a:schemeClr val="dk1"/>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258" name="Shape 258"/>
        <p:cNvGrpSpPr/>
        <p:nvPr/>
      </p:nvGrpSpPr>
      <p:grpSpPr>
        <a:xfrm>
          <a:off x="0" y="0"/>
          <a:ext cx="0" cy="0"/>
          <a:chOff x="0" y="0"/>
          <a:chExt cx="0" cy="0"/>
        </a:xfrm>
      </p:grpSpPr>
      <p:pic>
        <p:nvPicPr>
          <p:cNvPr id="259" name="Google Shape;259;p39" title="Immigrants.jpg"/>
          <p:cNvPicPr preferRelativeResize="0"/>
          <p:nvPr/>
        </p:nvPicPr>
        <p:blipFill>
          <a:blip r:embed="rId3">
            <a:alphaModFix/>
          </a:blip>
          <a:stretch>
            <a:fillRect/>
          </a:stretch>
        </p:blipFill>
        <p:spPr>
          <a:xfrm>
            <a:off x="152400" y="152400"/>
            <a:ext cx="8839200" cy="2159535"/>
          </a:xfrm>
          <a:prstGeom prst="rect">
            <a:avLst/>
          </a:prstGeom>
          <a:noFill/>
          <a:ln>
            <a:noFill/>
          </a:ln>
        </p:spPr>
      </p:pic>
      <p:pic>
        <p:nvPicPr>
          <p:cNvPr id="260" name="Google Shape;260;p39"/>
          <p:cNvPicPr preferRelativeResize="0"/>
          <p:nvPr/>
        </p:nvPicPr>
        <p:blipFill rotWithShape="1">
          <a:blip r:embed="rId4">
            <a:alphaModFix/>
          </a:blip>
          <a:srcRect b="0" l="0" r="0" t="0"/>
          <a:stretch/>
        </p:blipFill>
        <p:spPr>
          <a:xfrm>
            <a:off x="152400" y="1887117"/>
            <a:ext cx="3268314" cy="4838699"/>
          </a:xfrm>
          <a:prstGeom prst="rect">
            <a:avLst/>
          </a:prstGeom>
          <a:noFill/>
          <a:ln>
            <a:noFill/>
          </a:ln>
        </p:spPr>
      </p:pic>
      <p:sp>
        <p:nvSpPr>
          <p:cNvPr id="261" name="Google Shape;261;p39"/>
          <p:cNvSpPr txBox="1"/>
          <p:nvPr/>
        </p:nvSpPr>
        <p:spPr>
          <a:xfrm>
            <a:off x="3506550" y="6264125"/>
            <a:ext cx="226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(Yang and Gurihiru)</a:t>
            </a:r>
            <a:endParaRPr sz="1800">
              <a:solidFill>
                <a:schemeClr val="dk1"/>
              </a:solidFill>
              <a:latin typeface="Georgia"/>
              <a:ea typeface="Georgia"/>
              <a:cs typeface="Georgia"/>
              <a:sym typeface="Georgia"/>
            </a:endParaRPr>
          </a:p>
        </p:txBody>
      </p:sp>
      <p:sp>
        <p:nvSpPr>
          <p:cNvPr id="262" name="Google Shape;262;p39"/>
          <p:cNvSpPr txBox="1"/>
          <p:nvPr/>
        </p:nvSpPr>
        <p:spPr>
          <a:xfrm>
            <a:off x="5368950" y="2413175"/>
            <a:ext cx="3622800" cy="3786600"/>
          </a:xfrm>
          <a:prstGeom prst="rect">
            <a:avLst/>
          </a:prstGeom>
          <a:noFill/>
          <a:ln>
            <a:noFill/>
          </a:ln>
        </p:spPr>
        <p:txBody>
          <a:bodyPr anchorCtr="0" anchor="t" bIns="91425" lIns="91425" spcFirstLastPara="1" rIns="91425" wrap="square" tIns="91425">
            <a:spAutoFit/>
          </a:bodyPr>
          <a:lstStyle/>
          <a:p>
            <a:pPr indent="-342900" lvl="0" marL="457200" rtl="0" algn="l">
              <a:spcBef>
                <a:spcPts val="600"/>
              </a:spcBef>
              <a:spcAft>
                <a:spcPts val="0"/>
              </a:spcAft>
              <a:buClr>
                <a:schemeClr val="dk1"/>
              </a:buClr>
              <a:buSzPts val="1800"/>
              <a:buFont typeface="Georgia"/>
              <a:buChar char="×"/>
            </a:pPr>
            <a:r>
              <a:rPr b="1" lang="en-US" sz="1800">
                <a:solidFill>
                  <a:schemeClr val="dk1"/>
                </a:solidFill>
                <a:latin typeface="Georgia"/>
                <a:ea typeface="Georgia"/>
                <a:cs typeface="Georgia"/>
                <a:sym typeface="Georgia"/>
              </a:rPr>
              <a:t>What’s the shot?</a:t>
            </a:r>
            <a:endParaRPr b="1" sz="1800">
              <a:solidFill>
                <a:schemeClr val="dk1"/>
              </a:solidFill>
              <a:latin typeface="Georgia"/>
              <a:ea typeface="Georgia"/>
              <a:cs typeface="Georgia"/>
              <a:sym typeface="Georgia"/>
            </a:endParaRPr>
          </a:p>
          <a:p>
            <a:pPr indent="-228600" lvl="0" marL="742950" rtl="0" algn="l">
              <a:spcBef>
                <a:spcPts val="0"/>
              </a:spcBef>
              <a:spcAft>
                <a:spcPts val="0"/>
              </a:spcAft>
              <a:buClr>
                <a:schemeClr val="dk1"/>
              </a:buClr>
              <a:buSzPts val="1800"/>
              <a:buFont typeface="Georgia"/>
              <a:buChar char="●"/>
            </a:pPr>
            <a:r>
              <a:rPr lang="en-US" sz="1800">
                <a:solidFill>
                  <a:schemeClr val="dk1"/>
                </a:solidFill>
                <a:latin typeface="Georgia"/>
                <a:ea typeface="Georgia"/>
                <a:cs typeface="Georgia"/>
                <a:sym typeface="Georgia"/>
              </a:rPr>
              <a:t>Close</a:t>
            </a:r>
            <a:endParaRPr sz="1800">
              <a:solidFill>
                <a:schemeClr val="dk1"/>
              </a:solidFill>
              <a:latin typeface="Georgia"/>
              <a:ea typeface="Georgia"/>
              <a:cs typeface="Georgia"/>
              <a:sym typeface="Georgia"/>
            </a:endParaRPr>
          </a:p>
          <a:p>
            <a:pPr indent="-228600" lvl="0" marL="742950" rtl="0" algn="l">
              <a:spcBef>
                <a:spcPts val="0"/>
              </a:spcBef>
              <a:spcAft>
                <a:spcPts val="0"/>
              </a:spcAft>
              <a:buClr>
                <a:schemeClr val="dk1"/>
              </a:buClr>
              <a:buSzPts val="1800"/>
              <a:buFont typeface="Georgia"/>
              <a:buChar char="●"/>
            </a:pPr>
            <a:r>
              <a:rPr lang="en-US" sz="1800">
                <a:solidFill>
                  <a:schemeClr val="dk1"/>
                </a:solidFill>
                <a:latin typeface="Georgia"/>
                <a:ea typeface="Georgia"/>
                <a:cs typeface="Georgia"/>
                <a:sym typeface="Georgia"/>
              </a:rPr>
              <a:t>Medium</a:t>
            </a:r>
            <a:endParaRPr sz="1800">
              <a:solidFill>
                <a:schemeClr val="dk1"/>
              </a:solidFill>
              <a:latin typeface="Georgia"/>
              <a:ea typeface="Georgia"/>
              <a:cs typeface="Georgia"/>
              <a:sym typeface="Georgia"/>
            </a:endParaRPr>
          </a:p>
          <a:p>
            <a:pPr indent="-228600" lvl="0" marL="742950" rtl="0" algn="l">
              <a:spcBef>
                <a:spcPts val="0"/>
              </a:spcBef>
              <a:spcAft>
                <a:spcPts val="0"/>
              </a:spcAft>
              <a:buClr>
                <a:schemeClr val="dk1"/>
              </a:buClr>
              <a:buSzPts val="1800"/>
              <a:buFont typeface="Georgia"/>
              <a:buChar char="●"/>
            </a:pPr>
            <a:r>
              <a:rPr lang="en-US" sz="1800">
                <a:solidFill>
                  <a:schemeClr val="dk1"/>
                </a:solidFill>
                <a:latin typeface="Georgia"/>
                <a:ea typeface="Georgia"/>
                <a:cs typeface="Georgia"/>
                <a:sym typeface="Georgia"/>
              </a:rPr>
              <a:t>Long</a:t>
            </a:r>
            <a:br>
              <a:rPr lang="en-US" sz="1800">
                <a:solidFill>
                  <a:schemeClr val="dk1"/>
                </a:solidFill>
                <a:latin typeface="Georgia"/>
                <a:ea typeface="Georgia"/>
                <a:cs typeface="Georgia"/>
                <a:sym typeface="Georgia"/>
              </a:rPr>
            </a:br>
            <a:endParaRPr sz="1800">
              <a:solidFill>
                <a:schemeClr val="dk1"/>
              </a:solidFill>
              <a:latin typeface="Georgia"/>
              <a:ea typeface="Georgia"/>
              <a:cs typeface="Georgia"/>
              <a:sym typeface="Georgia"/>
            </a:endParaRPr>
          </a:p>
          <a:p>
            <a:pPr indent="-342900" lvl="0" marL="457200" rtl="0" algn="l">
              <a:spcBef>
                <a:spcPts val="0"/>
              </a:spcBef>
              <a:spcAft>
                <a:spcPts val="0"/>
              </a:spcAft>
              <a:buClr>
                <a:schemeClr val="dk1"/>
              </a:buClr>
              <a:buSzPts val="1800"/>
              <a:buFont typeface="Georgia"/>
              <a:buChar char="×"/>
            </a:pPr>
            <a:r>
              <a:rPr b="1" lang="en-US" sz="1800">
                <a:solidFill>
                  <a:schemeClr val="dk1"/>
                </a:solidFill>
                <a:latin typeface="Georgia"/>
                <a:ea typeface="Georgia"/>
                <a:cs typeface="Georgia"/>
                <a:sym typeface="Georgia"/>
              </a:rPr>
              <a:t>What’s the Angle?</a:t>
            </a:r>
            <a:endParaRPr b="1" sz="1800">
              <a:solidFill>
                <a:schemeClr val="dk1"/>
              </a:solidFill>
              <a:latin typeface="Georgia"/>
              <a:ea typeface="Georgia"/>
              <a:cs typeface="Georgia"/>
              <a:sym typeface="Georgia"/>
            </a:endParaRPr>
          </a:p>
          <a:p>
            <a:pPr indent="-228600" lvl="0" marL="742950" rtl="0" algn="l">
              <a:spcBef>
                <a:spcPts val="0"/>
              </a:spcBef>
              <a:spcAft>
                <a:spcPts val="0"/>
              </a:spcAft>
              <a:buClr>
                <a:schemeClr val="dk1"/>
              </a:buClr>
              <a:buSzPts val="1800"/>
              <a:buFont typeface="Georgia"/>
              <a:buChar char="●"/>
            </a:pPr>
            <a:r>
              <a:rPr lang="en-US" sz="1800">
                <a:solidFill>
                  <a:schemeClr val="dk1"/>
                </a:solidFill>
                <a:latin typeface="Georgia"/>
                <a:ea typeface="Georgia"/>
                <a:cs typeface="Georgia"/>
                <a:sym typeface="Georgia"/>
              </a:rPr>
              <a:t>Bird’s-eye view</a:t>
            </a:r>
            <a:endParaRPr sz="1800">
              <a:solidFill>
                <a:schemeClr val="dk1"/>
              </a:solidFill>
              <a:latin typeface="Georgia"/>
              <a:ea typeface="Georgia"/>
              <a:cs typeface="Georgia"/>
              <a:sym typeface="Georgia"/>
            </a:endParaRPr>
          </a:p>
          <a:p>
            <a:pPr indent="-228600" lvl="0" marL="742950" rtl="0" algn="l">
              <a:spcBef>
                <a:spcPts val="0"/>
              </a:spcBef>
              <a:spcAft>
                <a:spcPts val="0"/>
              </a:spcAft>
              <a:buClr>
                <a:schemeClr val="dk1"/>
              </a:buClr>
              <a:buSzPts val="1800"/>
              <a:buFont typeface="Georgia"/>
              <a:buChar char="●"/>
            </a:pPr>
            <a:r>
              <a:rPr lang="en-US" sz="1800">
                <a:solidFill>
                  <a:schemeClr val="dk1"/>
                </a:solidFill>
                <a:latin typeface="Georgia"/>
                <a:ea typeface="Georgia"/>
                <a:cs typeface="Georgia"/>
                <a:sym typeface="Georgia"/>
              </a:rPr>
              <a:t>Worm’s-eye view</a:t>
            </a:r>
            <a:endParaRPr sz="1800">
              <a:solidFill>
                <a:schemeClr val="dk1"/>
              </a:solidFill>
              <a:latin typeface="Georgia"/>
              <a:ea typeface="Georgia"/>
              <a:cs typeface="Georgia"/>
              <a:sym typeface="Georgia"/>
            </a:endParaRPr>
          </a:p>
          <a:p>
            <a:pPr indent="-228600" lvl="0" marL="742950" rtl="0" algn="l">
              <a:spcBef>
                <a:spcPts val="0"/>
              </a:spcBef>
              <a:spcAft>
                <a:spcPts val="0"/>
              </a:spcAft>
              <a:buClr>
                <a:schemeClr val="dk1"/>
              </a:buClr>
              <a:buSzPts val="1800"/>
              <a:buFont typeface="Georgia"/>
              <a:buChar char="●"/>
            </a:pPr>
            <a:r>
              <a:rPr lang="en-US" sz="1800">
                <a:solidFill>
                  <a:schemeClr val="dk1"/>
                </a:solidFill>
                <a:latin typeface="Georgia"/>
                <a:ea typeface="Georgia"/>
                <a:cs typeface="Georgia"/>
                <a:sym typeface="Georgia"/>
              </a:rPr>
              <a:t>Eye level</a:t>
            </a:r>
            <a:br>
              <a:rPr lang="en-US" sz="1800">
                <a:solidFill>
                  <a:schemeClr val="dk1"/>
                </a:solidFill>
                <a:latin typeface="Georgia"/>
                <a:ea typeface="Georgia"/>
                <a:cs typeface="Georgia"/>
                <a:sym typeface="Georgia"/>
              </a:rPr>
            </a:br>
            <a:endParaRPr sz="1800">
              <a:solidFill>
                <a:schemeClr val="dk1"/>
              </a:solidFill>
              <a:latin typeface="Georgia"/>
              <a:ea typeface="Georgia"/>
              <a:cs typeface="Georgia"/>
              <a:sym typeface="Georgia"/>
            </a:endParaRPr>
          </a:p>
          <a:p>
            <a:pPr indent="-342900" lvl="0" marL="457200" rtl="0" algn="l">
              <a:spcBef>
                <a:spcPts val="0"/>
              </a:spcBef>
              <a:spcAft>
                <a:spcPts val="0"/>
              </a:spcAft>
              <a:buClr>
                <a:schemeClr val="dk1"/>
              </a:buClr>
              <a:buSzPts val="1800"/>
              <a:buFont typeface="Georgia"/>
              <a:buChar char="×"/>
            </a:pPr>
            <a:r>
              <a:rPr b="1" lang="en-US" sz="1800">
                <a:solidFill>
                  <a:schemeClr val="dk1"/>
                </a:solidFill>
                <a:latin typeface="Georgia"/>
                <a:ea typeface="Georgia"/>
                <a:cs typeface="Georgia"/>
                <a:sym typeface="Georgia"/>
              </a:rPr>
              <a:t>And the more important question: Why make these choices here?</a:t>
            </a:r>
            <a:endParaRPr sz="18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266" name="Shape 266"/>
        <p:cNvGrpSpPr/>
        <p:nvPr/>
      </p:nvGrpSpPr>
      <p:grpSpPr>
        <a:xfrm>
          <a:off x="0" y="0"/>
          <a:ext cx="0" cy="0"/>
          <a:chOff x="0" y="0"/>
          <a:chExt cx="0" cy="0"/>
        </a:xfrm>
      </p:grpSpPr>
      <p:pic>
        <p:nvPicPr>
          <p:cNvPr descr="internal emanata.jpg" id="267" name="Google Shape;267;p40"/>
          <p:cNvPicPr preferRelativeResize="0"/>
          <p:nvPr/>
        </p:nvPicPr>
        <p:blipFill rotWithShape="1">
          <a:blip r:embed="rId3">
            <a:alphaModFix/>
          </a:blip>
          <a:srcRect b="0" l="0" r="0" t="0"/>
          <a:stretch/>
        </p:blipFill>
        <p:spPr>
          <a:xfrm>
            <a:off x="103900" y="3757050"/>
            <a:ext cx="4274025" cy="2366100"/>
          </a:xfrm>
          <a:prstGeom prst="rect">
            <a:avLst/>
          </a:prstGeom>
          <a:noFill/>
          <a:ln>
            <a:noFill/>
          </a:ln>
        </p:spPr>
      </p:pic>
      <p:pic>
        <p:nvPicPr>
          <p:cNvPr descr="emanata.jpg" id="268" name="Google Shape;268;p40"/>
          <p:cNvPicPr preferRelativeResize="0"/>
          <p:nvPr/>
        </p:nvPicPr>
        <p:blipFill rotWithShape="1">
          <a:blip r:embed="rId4">
            <a:alphaModFix/>
          </a:blip>
          <a:srcRect b="0" l="0" r="0" t="0"/>
          <a:stretch/>
        </p:blipFill>
        <p:spPr>
          <a:xfrm>
            <a:off x="5100750" y="3757042"/>
            <a:ext cx="3895750" cy="2946150"/>
          </a:xfrm>
          <a:prstGeom prst="rect">
            <a:avLst/>
          </a:prstGeom>
          <a:noFill/>
          <a:ln>
            <a:noFill/>
          </a:ln>
        </p:spPr>
      </p:pic>
      <p:sp>
        <p:nvSpPr>
          <p:cNvPr id="269" name="Google Shape;269;p40"/>
          <p:cNvSpPr txBox="1"/>
          <p:nvPr/>
        </p:nvSpPr>
        <p:spPr>
          <a:xfrm>
            <a:off x="2317500" y="2628600"/>
            <a:ext cx="2254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dk1"/>
                </a:solidFill>
                <a:latin typeface="Georgia"/>
                <a:ea typeface="Georgia"/>
                <a:cs typeface="Georgia"/>
                <a:sym typeface="Georgia"/>
              </a:rPr>
              <a:t>Emanata</a:t>
            </a:r>
            <a:endParaRPr sz="4000">
              <a:solidFill>
                <a:schemeClr val="dk1"/>
              </a:solidFill>
              <a:latin typeface="Georgia"/>
              <a:ea typeface="Georgia"/>
              <a:cs typeface="Georgia"/>
              <a:sym typeface="Georgia"/>
            </a:endParaRPr>
          </a:p>
        </p:txBody>
      </p:sp>
      <p:pic>
        <p:nvPicPr>
          <p:cNvPr id="270" name="Google Shape;270;p40" title="Immigrants.jpg"/>
          <p:cNvPicPr preferRelativeResize="0"/>
          <p:nvPr/>
        </p:nvPicPr>
        <p:blipFill>
          <a:blip r:embed="rId5">
            <a:alphaModFix/>
          </a:blip>
          <a:stretch>
            <a:fillRect/>
          </a:stretch>
        </p:blipFill>
        <p:spPr>
          <a:xfrm>
            <a:off x="152400" y="152400"/>
            <a:ext cx="8839200" cy="2159535"/>
          </a:xfrm>
          <a:prstGeom prst="rect">
            <a:avLst/>
          </a:prstGeom>
          <a:noFill/>
          <a:ln>
            <a:noFill/>
          </a:ln>
        </p:spPr>
      </p:pic>
      <p:sp>
        <p:nvSpPr>
          <p:cNvPr id="271" name="Google Shape;271;p40"/>
          <p:cNvSpPr txBox="1"/>
          <p:nvPr/>
        </p:nvSpPr>
        <p:spPr>
          <a:xfrm>
            <a:off x="2185250" y="6241500"/>
            <a:ext cx="112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(Walker)</a:t>
            </a:r>
            <a:endParaRPr sz="1800">
              <a:solidFill>
                <a:schemeClr val="dk1"/>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275" name="Shape 275"/>
        <p:cNvGrpSpPr/>
        <p:nvPr/>
      </p:nvGrpSpPr>
      <p:grpSpPr>
        <a:xfrm>
          <a:off x="0" y="0"/>
          <a:ext cx="0" cy="0"/>
          <a:chOff x="0" y="0"/>
          <a:chExt cx="0" cy="0"/>
        </a:xfrm>
      </p:grpSpPr>
      <p:pic>
        <p:nvPicPr>
          <p:cNvPr id="276" name="Google Shape;276;p41"/>
          <p:cNvPicPr preferRelativeResize="0"/>
          <p:nvPr/>
        </p:nvPicPr>
        <p:blipFill rotWithShape="1">
          <a:blip r:embed="rId3">
            <a:alphaModFix/>
          </a:blip>
          <a:srcRect b="0" l="0" r="0" t="0"/>
          <a:stretch/>
        </p:blipFill>
        <p:spPr>
          <a:xfrm>
            <a:off x="3060826" y="3776667"/>
            <a:ext cx="3427125" cy="2773900"/>
          </a:xfrm>
          <a:prstGeom prst="rect">
            <a:avLst/>
          </a:prstGeom>
          <a:noFill/>
          <a:ln>
            <a:noFill/>
          </a:ln>
        </p:spPr>
      </p:pic>
      <p:sp>
        <p:nvSpPr>
          <p:cNvPr id="277" name="Google Shape;277;p41"/>
          <p:cNvSpPr/>
          <p:nvPr/>
        </p:nvSpPr>
        <p:spPr>
          <a:xfrm>
            <a:off x="2976700" y="5061275"/>
            <a:ext cx="778500" cy="15387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8" name="Google Shape;278;p41"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pic>
        <p:nvPicPr>
          <p:cNvPr id="279" name="Google Shape;279;p41"/>
          <p:cNvPicPr preferRelativeResize="0"/>
          <p:nvPr/>
        </p:nvPicPr>
        <p:blipFill>
          <a:blip r:embed="rId5">
            <a:alphaModFix/>
          </a:blip>
          <a:stretch>
            <a:fillRect/>
          </a:stretch>
        </p:blipFill>
        <p:spPr>
          <a:xfrm>
            <a:off x="123250" y="2714310"/>
            <a:ext cx="2620125" cy="3339235"/>
          </a:xfrm>
          <a:prstGeom prst="rect">
            <a:avLst/>
          </a:prstGeom>
          <a:noFill/>
          <a:ln>
            <a:noFill/>
          </a:ln>
        </p:spPr>
      </p:pic>
      <p:sp>
        <p:nvSpPr>
          <p:cNvPr id="280" name="Google Shape;280;p41"/>
          <p:cNvSpPr txBox="1"/>
          <p:nvPr/>
        </p:nvSpPr>
        <p:spPr>
          <a:xfrm>
            <a:off x="386788" y="6138275"/>
            <a:ext cx="226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(Bendis and Bagley)</a:t>
            </a:r>
            <a:endParaRPr sz="1800">
              <a:solidFill>
                <a:schemeClr val="dk1"/>
              </a:solidFill>
              <a:latin typeface="Georgia"/>
              <a:ea typeface="Georgia"/>
              <a:cs typeface="Georgia"/>
              <a:sym typeface="Georgia"/>
            </a:endParaRPr>
          </a:p>
        </p:txBody>
      </p:sp>
      <p:pic>
        <p:nvPicPr>
          <p:cNvPr id="281" name="Google Shape;281;p41"/>
          <p:cNvPicPr preferRelativeResize="0"/>
          <p:nvPr/>
        </p:nvPicPr>
        <p:blipFill>
          <a:blip r:embed="rId6">
            <a:alphaModFix/>
          </a:blip>
          <a:stretch>
            <a:fillRect/>
          </a:stretch>
        </p:blipFill>
        <p:spPr>
          <a:xfrm>
            <a:off x="5396375" y="2259473"/>
            <a:ext cx="3595201" cy="2851350"/>
          </a:xfrm>
          <a:prstGeom prst="rect">
            <a:avLst/>
          </a:prstGeom>
          <a:noFill/>
          <a:ln>
            <a:noFill/>
          </a:ln>
        </p:spPr>
      </p:pic>
      <p:sp>
        <p:nvSpPr>
          <p:cNvPr id="282" name="Google Shape;282;p41"/>
          <p:cNvSpPr/>
          <p:nvPr/>
        </p:nvSpPr>
        <p:spPr>
          <a:xfrm>
            <a:off x="5396375" y="2799625"/>
            <a:ext cx="1248900" cy="23112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1"/>
          <p:cNvSpPr txBox="1"/>
          <p:nvPr/>
        </p:nvSpPr>
        <p:spPr>
          <a:xfrm>
            <a:off x="3093974" y="3314975"/>
            <a:ext cx="226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(Fraction and Aja)</a:t>
            </a:r>
            <a:endParaRPr sz="1800">
              <a:solidFill>
                <a:schemeClr val="dk1"/>
              </a:solidFill>
              <a:latin typeface="Georgia"/>
              <a:ea typeface="Georgia"/>
              <a:cs typeface="Georgia"/>
              <a:sym typeface="Georgia"/>
            </a:endParaRPr>
          </a:p>
        </p:txBody>
      </p:sp>
      <p:sp>
        <p:nvSpPr>
          <p:cNvPr id="284" name="Google Shape;284;p41"/>
          <p:cNvSpPr txBox="1"/>
          <p:nvPr/>
        </p:nvSpPr>
        <p:spPr>
          <a:xfrm>
            <a:off x="6805400" y="5258125"/>
            <a:ext cx="226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(Waid and Garney)</a:t>
            </a:r>
            <a:endParaRPr sz="1800">
              <a:solidFill>
                <a:schemeClr val="dk1"/>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288" name="Shape 288"/>
        <p:cNvGrpSpPr/>
        <p:nvPr/>
      </p:nvGrpSpPr>
      <p:grpSpPr>
        <a:xfrm>
          <a:off x="0" y="0"/>
          <a:ext cx="0" cy="0"/>
          <a:chOff x="0" y="0"/>
          <a:chExt cx="0" cy="0"/>
        </a:xfrm>
      </p:grpSpPr>
      <p:sp>
        <p:nvSpPr>
          <p:cNvPr id="289" name="Google Shape;289;p42"/>
          <p:cNvSpPr txBox="1"/>
          <p:nvPr>
            <p:ph idx="1" type="body"/>
          </p:nvPr>
        </p:nvSpPr>
        <p:spPr>
          <a:xfrm>
            <a:off x="440325" y="2747475"/>
            <a:ext cx="3105300" cy="55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500">
                <a:solidFill>
                  <a:srgbClr val="000000"/>
                </a:solidFill>
                <a:latin typeface="Georgia"/>
                <a:ea typeface="Georgia"/>
                <a:cs typeface="Georgia"/>
                <a:sym typeface="Georgia"/>
              </a:rPr>
              <a:t>Moment-to-moment</a:t>
            </a:r>
            <a:endParaRPr sz="2500">
              <a:latin typeface="Georgia"/>
              <a:ea typeface="Georgia"/>
              <a:cs typeface="Georgia"/>
              <a:sym typeface="Georgia"/>
            </a:endParaRPr>
          </a:p>
        </p:txBody>
      </p:sp>
      <p:pic>
        <p:nvPicPr>
          <p:cNvPr descr="Moment2" id="290" name="Google Shape;290;p42"/>
          <p:cNvPicPr preferRelativeResize="0"/>
          <p:nvPr/>
        </p:nvPicPr>
        <p:blipFill>
          <a:blip r:embed="rId3">
            <a:alphaModFix/>
          </a:blip>
          <a:stretch>
            <a:fillRect/>
          </a:stretch>
        </p:blipFill>
        <p:spPr>
          <a:xfrm>
            <a:off x="184825" y="3294100"/>
            <a:ext cx="3700200" cy="2971675"/>
          </a:xfrm>
          <a:prstGeom prst="rect">
            <a:avLst/>
          </a:prstGeom>
          <a:noFill/>
          <a:ln>
            <a:noFill/>
          </a:ln>
        </p:spPr>
      </p:pic>
      <p:pic>
        <p:nvPicPr>
          <p:cNvPr id="291" name="Google Shape;291;p42"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292" name="Google Shape;292;p42"/>
          <p:cNvSpPr txBox="1"/>
          <p:nvPr/>
        </p:nvSpPr>
        <p:spPr>
          <a:xfrm>
            <a:off x="3545625" y="6333250"/>
            <a:ext cx="175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70)</a:t>
            </a:r>
            <a:endParaRPr sz="1800">
              <a:solidFill>
                <a:schemeClr val="dk1"/>
              </a:solidFill>
              <a:latin typeface="Georgia"/>
              <a:ea typeface="Georgia"/>
              <a:cs typeface="Georgia"/>
              <a:sym typeface="Georgia"/>
            </a:endParaRPr>
          </a:p>
        </p:txBody>
      </p:sp>
      <p:sp>
        <p:nvSpPr>
          <p:cNvPr id="293" name="Google Shape;293;p42"/>
          <p:cNvSpPr txBox="1"/>
          <p:nvPr>
            <p:ph type="title"/>
          </p:nvPr>
        </p:nvSpPr>
        <p:spPr>
          <a:xfrm>
            <a:off x="1240725" y="2200650"/>
            <a:ext cx="6224700" cy="72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5000"/>
              <a:buFont typeface="Comic Sans MS"/>
              <a:buNone/>
            </a:pPr>
            <a:r>
              <a:rPr lang="en-US" sz="4000">
                <a:latin typeface="Georgia"/>
                <a:ea typeface="Georgia"/>
                <a:cs typeface="Georgia"/>
                <a:sym typeface="Georgia"/>
              </a:rPr>
              <a:t>Panel-to-Panel Transitions</a:t>
            </a:r>
            <a:r>
              <a:rPr lang="en-US" sz="4000">
                <a:latin typeface="Georgia"/>
                <a:ea typeface="Georgia"/>
                <a:cs typeface="Georgia"/>
                <a:sym typeface="Georgia"/>
              </a:rPr>
              <a:t> </a:t>
            </a:r>
            <a:endParaRPr sz="4000">
              <a:latin typeface="Georgia"/>
              <a:ea typeface="Georgia"/>
              <a:cs typeface="Georgia"/>
              <a:sym typeface="Georgia"/>
            </a:endParaRPr>
          </a:p>
        </p:txBody>
      </p:sp>
      <p:pic>
        <p:nvPicPr>
          <p:cNvPr descr="Action2" id="294" name="Google Shape;294;p42"/>
          <p:cNvPicPr preferRelativeResize="0"/>
          <p:nvPr/>
        </p:nvPicPr>
        <p:blipFill>
          <a:blip r:embed="rId5">
            <a:alphaModFix/>
          </a:blip>
          <a:stretch>
            <a:fillRect/>
          </a:stretch>
        </p:blipFill>
        <p:spPr>
          <a:xfrm>
            <a:off x="4830756" y="3342699"/>
            <a:ext cx="3556244" cy="2874475"/>
          </a:xfrm>
          <a:prstGeom prst="rect">
            <a:avLst/>
          </a:prstGeom>
          <a:noFill/>
          <a:ln>
            <a:noFill/>
          </a:ln>
        </p:spPr>
      </p:pic>
      <p:sp>
        <p:nvSpPr>
          <p:cNvPr id="295" name="Google Shape;295;p42"/>
          <p:cNvSpPr txBox="1"/>
          <p:nvPr/>
        </p:nvSpPr>
        <p:spPr>
          <a:xfrm>
            <a:off x="5298025" y="2747475"/>
            <a:ext cx="2621700" cy="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500">
                <a:solidFill>
                  <a:schemeClr val="dk1"/>
                </a:solidFill>
                <a:latin typeface="Georgia"/>
                <a:ea typeface="Georgia"/>
                <a:cs typeface="Georgia"/>
                <a:sym typeface="Georgia"/>
              </a:rPr>
              <a:t>Action-to-action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99" name="Shape 299"/>
        <p:cNvGrpSpPr/>
        <p:nvPr/>
      </p:nvGrpSpPr>
      <p:grpSpPr>
        <a:xfrm>
          <a:off x="0" y="0"/>
          <a:ext cx="0" cy="0"/>
          <a:chOff x="0" y="0"/>
          <a:chExt cx="0" cy="0"/>
        </a:xfrm>
      </p:grpSpPr>
      <p:sp>
        <p:nvSpPr>
          <p:cNvPr id="300" name="Google Shape;300;p43"/>
          <p:cNvSpPr txBox="1"/>
          <p:nvPr>
            <p:ph idx="1" type="body"/>
          </p:nvPr>
        </p:nvSpPr>
        <p:spPr>
          <a:xfrm>
            <a:off x="846225" y="2883000"/>
            <a:ext cx="2876400" cy="546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500">
                <a:solidFill>
                  <a:srgbClr val="000000"/>
                </a:solidFill>
                <a:latin typeface="Georgia"/>
                <a:ea typeface="Georgia"/>
                <a:cs typeface="Georgia"/>
                <a:sym typeface="Georgia"/>
              </a:rPr>
              <a:t>Subject-to-subject</a:t>
            </a:r>
            <a:endParaRPr sz="2500">
              <a:latin typeface="Georgia"/>
              <a:ea typeface="Georgia"/>
              <a:cs typeface="Georgia"/>
              <a:sym typeface="Georgia"/>
            </a:endParaRPr>
          </a:p>
        </p:txBody>
      </p:sp>
      <p:pic>
        <p:nvPicPr>
          <p:cNvPr descr="Subject2" id="301" name="Google Shape;301;p43"/>
          <p:cNvPicPr preferRelativeResize="0"/>
          <p:nvPr/>
        </p:nvPicPr>
        <p:blipFill>
          <a:blip r:embed="rId3">
            <a:alphaModFix/>
          </a:blip>
          <a:stretch>
            <a:fillRect/>
          </a:stretch>
        </p:blipFill>
        <p:spPr>
          <a:xfrm>
            <a:off x="152400" y="3471175"/>
            <a:ext cx="4671300" cy="3038600"/>
          </a:xfrm>
          <a:prstGeom prst="rect">
            <a:avLst/>
          </a:prstGeom>
          <a:noFill/>
          <a:ln>
            <a:noFill/>
          </a:ln>
        </p:spPr>
      </p:pic>
      <p:pic>
        <p:nvPicPr>
          <p:cNvPr id="302" name="Google Shape;302;p43"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pic>
        <p:nvPicPr>
          <p:cNvPr descr="Scene2" id="303" name="Google Shape;303;p43"/>
          <p:cNvPicPr preferRelativeResize="0"/>
          <p:nvPr/>
        </p:nvPicPr>
        <p:blipFill>
          <a:blip r:embed="rId5">
            <a:alphaModFix/>
          </a:blip>
          <a:stretch>
            <a:fillRect/>
          </a:stretch>
        </p:blipFill>
        <p:spPr>
          <a:xfrm>
            <a:off x="5222150" y="3587300"/>
            <a:ext cx="3559725" cy="2806350"/>
          </a:xfrm>
          <a:prstGeom prst="rect">
            <a:avLst/>
          </a:prstGeom>
          <a:noFill/>
          <a:ln>
            <a:noFill/>
          </a:ln>
        </p:spPr>
      </p:pic>
      <p:sp>
        <p:nvSpPr>
          <p:cNvPr id="304" name="Google Shape;304;p43"/>
          <p:cNvSpPr txBox="1"/>
          <p:nvPr/>
        </p:nvSpPr>
        <p:spPr>
          <a:xfrm>
            <a:off x="5735975" y="2871300"/>
            <a:ext cx="2338500" cy="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500">
                <a:solidFill>
                  <a:schemeClr val="dk1"/>
                </a:solidFill>
                <a:latin typeface="Georgia"/>
                <a:ea typeface="Georgia"/>
                <a:cs typeface="Georgia"/>
                <a:sym typeface="Georgia"/>
              </a:rPr>
              <a:t>Scene-to-scene</a:t>
            </a:r>
            <a:endParaRPr/>
          </a:p>
        </p:txBody>
      </p:sp>
      <p:sp>
        <p:nvSpPr>
          <p:cNvPr id="305" name="Google Shape;305;p43"/>
          <p:cNvSpPr txBox="1"/>
          <p:nvPr/>
        </p:nvSpPr>
        <p:spPr>
          <a:xfrm>
            <a:off x="4236425" y="6396300"/>
            <a:ext cx="1614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71)</a:t>
            </a:r>
            <a:endParaRPr sz="1800">
              <a:solidFill>
                <a:schemeClr val="dk1"/>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81" name="Shape 81"/>
        <p:cNvGrpSpPr/>
        <p:nvPr/>
      </p:nvGrpSpPr>
      <p:grpSpPr>
        <a:xfrm>
          <a:off x="0" y="0"/>
          <a:ext cx="0" cy="0"/>
          <a:chOff x="0" y="0"/>
          <a:chExt cx="0" cy="0"/>
        </a:xfrm>
      </p:grpSpPr>
      <p:pic>
        <p:nvPicPr>
          <p:cNvPr id="82" name="Google Shape;82;p17" title="Immigrants.jpg"/>
          <p:cNvPicPr preferRelativeResize="0"/>
          <p:nvPr/>
        </p:nvPicPr>
        <p:blipFill>
          <a:blip r:embed="rId3">
            <a:alphaModFix/>
          </a:blip>
          <a:stretch>
            <a:fillRect/>
          </a:stretch>
        </p:blipFill>
        <p:spPr>
          <a:xfrm>
            <a:off x="68525" y="68525"/>
            <a:ext cx="4933424" cy="1205300"/>
          </a:xfrm>
          <a:prstGeom prst="rect">
            <a:avLst/>
          </a:prstGeom>
          <a:noFill/>
          <a:ln>
            <a:noFill/>
          </a:ln>
        </p:spPr>
      </p:pic>
      <p:sp>
        <p:nvSpPr>
          <p:cNvPr id="83" name="Google Shape;83;p17"/>
          <p:cNvSpPr txBox="1"/>
          <p:nvPr/>
        </p:nvSpPr>
        <p:spPr>
          <a:xfrm>
            <a:off x="6774125" y="890725"/>
            <a:ext cx="219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(Abel &amp; Madden, 7)</a:t>
            </a:r>
            <a:endParaRPr sz="1800">
              <a:solidFill>
                <a:schemeClr val="dk1"/>
              </a:solidFill>
              <a:latin typeface="Georgia"/>
              <a:ea typeface="Georgia"/>
              <a:cs typeface="Georgia"/>
              <a:sym typeface="Georgia"/>
            </a:endParaRPr>
          </a:p>
        </p:txBody>
      </p:sp>
      <p:pic>
        <p:nvPicPr>
          <p:cNvPr descr="dwwp2" id="84" name="Google Shape;84;p17"/>
          <p:cNvPicPr preferRelativeResize="0"/>
          <p:nvPr/>
        </p:nvPicPr>
        <p:blipFill rotWithShape="1">
          <a:blip r:embed="rId4">
            <a:alphaModFix/>
          </a:blip>
          <a:srcRect b="0" l="0" r="0" t="0"/>
          <a:stretch/>
        </p:blipFill>
        <p:spPr>
          <a:xfrm>
            <a:off x="68525" y="1352425"/>
            <a:ext cx="7534000" cy="5381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309" name="Shape 309"/>
        <p:cNvGrpSpPr/>
        <p:nvPr/>
      </p:nvGrpSpPr>
      <p:grpSpPr>
        <a:xfrm>
          <a:off x="0" y="0"/>
          <a:ext cx="0" cy="0"/>
          <a:chOff x="0" y="0"/>
          <a:chExt cx="0" cy="0"/>
        </a:xfrm>
      </p:grpSpPr>
      <p:sp>
        <p:nvSpPr>
          <p:cNvPr id="310" name="Google Shape;310;p44"/>
          <p:cNvSpPr txBox="1"/>
          <p:nvPr>
            <p:ph idx="1" type="body"/>
          </p:nvPr>
        </p:nvSpPr>
        <p:spPr>
          <a:xfrm>
            <a:off x="3511500" y="2718150"/>
            <a:ext cx="2549400" cy="55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500">
                <a:solidFill>
                  <a:srgbClr val="000000"/>
                </a:solidFill>
                <a:latin typeface="Georgia"/>
                <a:ea typeface="Georgia"/>
                <a:cs typeface="Georgia"/>
                <a:sym typeface="Georgia"/>
              </a:rPr>
              <a:t>Aspect-to-aspect</a:t>
            </a:r>
            <a:endParaRPr sz="2500">
              <a:latin typeface="Georgia"/>
              <a:ea typeface="Georgia"/>
              <a:cs typeface="Georgia"/>
              <a:sym typeface="Georgia"/>
            </a:endParaRPr>
          </a:p>
        </p:txBody>
      </p:sp>
      <p:pic>
        <p:nvPicPr>
          <p:cNvPr descr="Aspect2" id="311" name="Google Shape;311;p44"/>
          <p:cNvPicPr preferRelativeResize="0"/>
          <p:nvPr/>
        </p:nvPicPr>
        <p:blipFill>
          <a:blip r:embed="rId3">
            <a:alphaModFix/>
          </a:blip>
          <a:stretch>
            <a:fillRect/>
          </a:stretch>
        </p:blipFill>
        <p:spPr>
          <a:xfrm>
            <a:off x="2879313" y="3274650"/>
            <a:ext cx="3813775" cy="3031450"/>
          </a:xfrm>
          <a:prstGeom prst="rect">
            <a:avLst/>
          </a:prstGeom>
          <a:noFill/>
          <a:ln>
            <a:noFill/>
          </a:ln>
        </p:spPr>
      </p:pic>
      <p:pic>
        <p:nvPicPr>
          <p:cNvPr id="312" name="Google Shape;312;p44"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313" name="Google Shape;313;p44"/>
          <p:cNvSpPr txBox="1"/>
          <p:nvPr/>
        </p:nvSpPr>
        <p:spPr>
          <a:xfrm>
            <a:off x="3978750" y="6306100"/>
            <a:ext cx="179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72)</a:t>
            </a:r>
            <a:endParaRPr sz="1800">
              <a:solidFill>
                <a:schemeClr val="dk1"/>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317" name="Shape 317"/>
        <p:cNvGrpSpPr/>
        <p:nvPr/>
      </p:nvGrpSpPr>
      <p:grpSpPr>
        <a:xfrm>
          <a:off x="0" y="0"/>
          <a:ext cx="0" cy="0"/>
          <a:chOff x="0" y="0"/>
          <a:chExt cx="0" cy="0"/>
        </a:xfrm>
      </p:grpSpPr>
      <p:sp>
        <p:nvSpPr>
          <p:cNvPr id="318" name="Google Shape;318;p45"/>
          <p:cNvSpPr txBox="1"/>
          <p:nvPr/>
        </p:nvSpPr>
        <p:spPr>
          <a:xfrm>
            <a:off x="152400" y="2795025"/>
            <a:ext cx="41889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dk1"/>
                </a:solidFill>
                <a:latin typeface="Georgia"/>
                <a:ea typeface="Georgia"/>
                <a:cs typeface="Georgia"/>
                <a:sym typeface="Georgia"/>
              </a:rPr>
              <a:t>Part V: Putting It All Together</a:t>
            </a:r>
            <a:endParaRPr sz="4000">
              <a:solidFill>
                <a:schemeClr val="dk2"/>
              </a:solidFill>
              <a:latin typeface="Georgia"/>
              <a:ea typeface="Georgia"/>
              <a:cs typeface="Georgia"/>
              <a:sym typeface="Georgia"/>
            </a:endParaRPr>
          </a:p>
        </p:txBody>
      </p:sp>
      <p:pic>
        <p:nvPicPr>
          <p:cNvPr id="319" name="Google Shape;319;p45" title="Immigrants.jpg"/>
          <p:cNvPicPr preferRelativeResize="0"/>
          <p:nvPr/>
        </p:nvPicPr>
        <p:blipFill>
          <a:blip r:embed="rId3">
            <a:alphaModFix/>
          </a:blip>
          <a:stretch>
            <a:fillRect/>
          </a:stretch>
        </p:blipFill>
        <p:spPr>
          <a:xfrm>
            <a:off x="152400" y="152400"/>
            <a:ext cx="3895301" cy="951675"/>
          </a:xfrm>
          <a:prstGeom prst="rect">
            <a:avLst/>
          </a:prstGeom>
          <a:noFill/>
          <a:ln>
            <a:noFill/>
          </a:ln>
        </p:spPr>
      </p:pic>
      <p:pic>
        <p:nvPicPr>
          <p:cNvPr descr="Story 1.jpg" id="320" name="Google Shape;320;p45"/>
          <p:cNvPicPr preferRelativeResize="0"/>
          <p:nvPr>
            <p:ph idx="1" type="body"/>
          </p:nvPr>
        </p:nvPicPr>
        <p:blipFill rotWithShape="1">
          <a:blip r:embed="rId4">
            <a:alphaModFix/>
          </a:blip>
          <a:srcRect b="0" l="0" r="0" t="0"/>
          <a:stretch/>
        </p:blipFill>
        <p:spPr>
          <a:xfrm>
            <a:off x="4226006" y="152400"/>
            <a:ext cx="4765500" cy="6596400"/>
          </a:xfrm>
          <a:prstGeom prst="rect">
            <a:avLst/>
          </a:prstGeom>
          <a:noFill/>
          <a:ln>
            <a:noFill/>
          </a:ln>
        </p:spPr>
      </p:pic>
      <p:sp>
        <p:nvSpPr>
          <p:cNvPr id="321" name="Google Shape;321;p45"/>
          <p:cNvSpPr txBox="1"/>
          <p:nvPr/>
        </p:nvSpPr>
        <p:spPr>
          <a:xfrm>
            <a:off x="2272400" y="6287100"/>
            <a:ext cx="1775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84)</a:t>
            </a:r>
            <a:endParaRPr sz="1800">
              <a:solidFill>
                <a:schemeClr val="dk1"/>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325" name="Shape 325"/>
        <p:cNvGrpSpPr/>
        <p:nvPr/>
      </p:nvGrpSpPr>
      <p:grpSpPr>
        <a:xfrm>
          <a:off x="0" y="0"/>
          <a:ext cx="0" cy="0"/>
          <a:chOff x="0" y="0"/>
          <a:chExt cx="0" cy="0"/>
        </a:xfrm>
      </p:grpSpPr>
      <p:pic>
        <p:nvPicPr>
          <p:cNvPr descr="Story 2.jpg" id="326" name="Google Shape;326;p46"/>
          <p:cNvPicPr preferRelativeResize="0"/>
          <p:nvPr>
            <p:ph idx="1" type="body"/>
          </p:nvPr>
        </p:nvPicPr>
        <p:blipFill rotWithShape="1">
          <a:blip r:embed="rId3">
            <a:alphaModFix/>
          </a:blip>
          <a:srcRect b="0" l="0" r="0" t="0"/>
          <a:stretch/>
        </p:blipFill>
        <p:spPr>
          <a:xfrm>
            <a:off x="2242025" y="2501175"/>
            <a:ext cx="4953000" cy="3810000"/>
          </a:xfrm>
          <a:prstGeom prst="rect">
            <a:avLst/>
          </a:prstGeom>
          <a:noFill/>
          <a:ln>
            <a:noFill/>
          </a:ln>
        </p:spPr>
      </p:pic>
      <p:pic>
        <p:nvPicPr>
          <p:cNvPr id="327" name="Google Shape;327;p46"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328" name="Google Shape;328;p46"/>
          <p:cNvSpPr txBox="1"/>
          <p:nvPr/>
        </p:nvSpPr>
        <p:spPr>
          <a:xfrm>
            <a:off x="3978750" y="6306100"/>
            <a:ext cx="184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85)</a:t>
            </a:r>
            <a:endParaRPr sz="1800">
              <a:solidFill>
                <a:schemeClr val="dk1"/>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32" name="Shape 332"/>
        <p:cNvGrpSpPr/>
        <p:nvPr/>
      </p:nvGrpSpPr>
      <p:grpSpPr>
        <a:xfrm>
          <a:off x="0" y="0"/>
          <a:ext cx="0" cy="0"/>
          <a:chOff x="0" y="0"/>
          <a:chExt cx="0" cy="0"/>
        </a:xfrm>
      </p:grpSpPr>
      <p:pic>
        <p:nvPicPr>
          <p:cNvPr descr="Story 3.jpg" id="333" name="Google Shape;333;p47"/>
          <p:cNvPicPr preferRelativeResize="0"/>
          <p:nvPr>
            <p:ph idx="2" type="body"/>
          </p:nvPr>
        </p:nvPicPr>
        <p:blipFill rotWithShape="1">
          <a:blip r:embed="rId3">
            <a:alphaModFix/>
          </a:blip>
          <a:srcRect b="0" l="0" r="0" t="0"/>
          <a:stretch/>
        </p:blipFill>
        <p:spPr>
          <a:xfrm>
            <a:off x="3359750" y="2685600"/>
            <a:ext cx="2743200" cy="3963900"/>
          </a:xfrm>
          <a:prstGeom prst="rect">
            <a:avLst/>
          </a:prstGeom>
          <a:noFill/>
          <a:ln>
            <a:noFill/>
          </a:ln>
        </p:spPr>
      </p:pic>
      <p:pic>
        <p:nvPicPr>
          <p:cNvPr id="334" name="Google Shape;334;p47"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335" name="Google Shape;335;p47"/>
          <p:cNvSpPr txBox="1"/>
          <p:nvPr/>
        </p:nvSpPr>
        <p:spPr>
          <a:xfrm>
            <a:off x="6243775" y="6187800"/>
            <a:ext cx="174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85)</a:t>
            </a:r>
            <a:endParaRPr sz="1800">
              <a:solidFill>
                <a:schemeClr val="dk1"/>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339" name="Shape 339"/>
        <p:cNvGrpSpPr/>
        <p:nvPr/>
      </p:nvGrpSpPr>
      <p:grpSpPr>
        <a:xfrm>
          <a:off x="0" y="0"/>
          <a:ext cx="0" cy="0"/>
          <a:chOff x="0" y="0"/>
          <a:chExt cx="0" cy="0"/>
        </a:xfrm>
      </p:grpSpPr>
      <p:pic>
        <p:nvPicPr>
          <p:cNvPr descr="Story 4.jpg" id="340" name="Google Shape;340;p48"/>
          <p:cNvPicPr preferRelativeResize="0"/>
          <p:nvPr>
            <p:ph idx="1" type="body"/>
          </p:nvPr>
        </p:nvPicPr>
        <p:blipFill rotWithShape="1">
          <a:blip r:embed="rId3">
            <a:alphaModFix/>
          </a:blip>
          <a:srcRect b="0" l="0" r="0" t="0"/>
          <a:stretch/>
        </p:blipFill>
        <p:spPr>
          <a:xfrm>
            <a:off x="1461550" y="2944550"/>
            <a:ext cx="6350100" cy="3000300"/>
          </a:xfrm>
          <a:prstGeom prst="rect">
            <a:avLst/>
          </a:prstGeom>
          <a:noFill/>
          <a:ln>
            <a:noFill/>
          </a:ln>
        </p:spPr>
      </p:pic>
      <p:pic>
        <p:nvPicPr>
          <p:cNvPr id="341" name="Google Shape;341;p48"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342" name="Google Shape;342;p48"/>
          <p:cNvSpPr txBox="1"/>
          <p:nvPr/>
        </p:nvSpPr>
        <p:spPr>
          <a:xfrm>
            <a:off x="3764550" y="6106850"/>
            <a:ext cx="174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85)</a:t>
            </a:r>
            <a:endParaRPr sz="1800">
              <a:solidFill>
                <a:schemeClr val="dk1"/>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346" name="Shape 346"/>
        <p:cNvGrpSpPr/>
        <p:nvPr/>
      </p:nvGrpSpPr>
      <p:grpSpPr>
        <a:xfrm>
          <a:off x="0" y="0"/>
          <a:ext cx="0" cy="0"/>
          <a:chOff x="0" y="0"/>
          <a:chExt cx="0" cy="0"/>
        </a:xfrm>
      </p:grpSpPr>
      <p:pic>
        <p:nvPicPr>
          <p:cNvPr id="347" name="Google Shape;347;p49" title="Immigrants.jpg"/>
          <p:cNvPicPr preferRelativeResize="0"/>
          <p:nvPr/>
        </p:nvPicPr>
        <p:blipFill>
          <a:blip r:embed="rId3">
            <a:alphaModFix/>
          </a:blip>
          <a:stretch>
            <a:fillRect/>
          </a:stretch>
        </p:blipFill>
        <p:spPr>
          <a:xfrm>
            <a:off x="121575" y="83425"/>
            <a:ext cx="4755876" cy="1161925"/>
          </a:xfrm>
          <a:prstGeom prst="rect">
            <a:avLst/>
          </a:prstGeom>
          <a:noFill/>
          <a:ln>
            <a:noFill/>
          </a:ln>
        </p:spPr>
      </p:pic>
      <p:pic>
        <p:nvPicPr>
          <p:cNvPr id="348" name="Google Shape;348;p49"/>
          <p:cNvPicPr preferRelativeResize="0"/>
          <p:nvPr/>
        </p:nvPicPr>
        <p:blipFill>
          <a:blip r:embed="rId4">
            <a:alphaModFix/>
          </a:blip>
          <a:stretch>
            <a:fillRect/>
          </a:stretch>
        </p:blipFill>
        <p:spPr>
          <a:xfrm>
            <a:off x="4946425" y="996575"/>
            <a:ext cx="4122700" cy="5739900"/>
          </a:xfrm>
          <a:prstGeom prst="rect">
            <a:avLst/>
          </a:prstGeom>
          <a:noFill/>
          <a:ln>
            <a:noFill/>
          </a:ln>
        </p:spPr>
      </p:pic>
      <p:sp>
        <p:nvSpPr>
          <p:cNvPr id="349" name="Google Shape;349;p49"/>
          <p:cNvSpPr txBox="1"/>
          <p:nvPr/>
        </p:nvSpPr>
        <p:spPr>
          <a:xfrm>
            <a:off x="2105700" y="6274775"/>
            <a:ext cx="271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(Conway and Colan, 1)</a:t>
            </a:r>
            <a:endParaRPr sz="1800">
              <a:solidFill>
                <a:schemeClr val="dk1"/>
              </a:solidFill>
              <a:latin typeface="Georgia"/>
              <a:ea typeface="Georgia"/>
              <a:cs typeface="Georgia"/>
              <a:sym typeface="Georgia"/>
            </a:endParaRPr>
          </a:p>
        </p:txBody>
      </p:sp>
      <p:sp>
        <p:nvSpPr>
          <p:cNvPr id="350" name="Google Shape;350;p49"/>
          <p:cNvSpPr txBox="1"/>
          <p:nvPr/>
        </p:nvSpPr>
        <p:spPr>
          <a:xfrm>
            <a:off x="557900" y="1556850"/>
            <a:ext cx="3580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eorgia"/>
                <a:ea typeface="Georgia"/>
                <a:cs typeface="Georgia"/>
                <a:sym typeface="Georgia"/>
              </a:rPr>
              <a:t>Paralleling Form and Content</a:t>
            </a:r>
            <a:endParaRPr sz="2000">
              <a:solidFill>
                <a:schemeClr val="dk1"/>
              </a:solidFill>
              <a:latin typeface="Georgia"/>
              <a:ea typeface="Georgia"/>
              <a:cs typeface="Georgia"/>
              <a:sym typeface="Georgia"/>
            </a:endParaRPr>
          </a:p>
        </p:txBody>
      </p:sp>
      <p:sp>
        <p:nvSpPr>
          <p:cNvPr id="351" name="Google Shape;351;p49"/>
          <p:cNvSpPr txBox="1"/>
          <p:nvPr/>
        </p:nvSpPr>
        <p:spPr>
          <a:xfrm>
            <a:off x="121563" y="2542775"/>
            <a:ext cx="47559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eorgia"/>
                <a:ea typeface="Georgia"/>
                <a:cs typeface="Georgia"/>
                <a:sym typeface="Georgia"/>
              </a:rPr>
              <a:t>What is the creators’ intent for the conceptual movement of the story?</a:t>
            </a:r>
            <a:endParaRPr sz="2000">
              <a:solidFill>
                <a:schemeClr val="dk1"/>
              </a:solidFill>
              <a:latin typeface="Georgia"/>
              <a:ea typeface="Georgia"/>
              <a:cs typeface="Georgia"/>
              <a:sym typeface="Georgia"/>
            </a:endParaRPr>
          </a:p>
          <a:p>
            <a:pPr indent="0" lvl="0" marL="0" rtl="0" algn="l">
              <a:spcBef>
                <a:spcPts val="0"/>
              </a:spcBef>
              <a:spcAft>
                <a:spcPts val="0"/>
              </a:spcAft>
              <a:buNone/>
            </a:pPr>
            <a:r>
              <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lang="en-US" sz="2000">
                <a:solidFill>
                  <a:schemeClr val="dk1"/>
                </a:solidFill>
                <a:latin typeface="Georgia"/>
                <a:ea typeface="Georgia"/>
                <a:cs typeface="Georgia"/>
                <a:sym typeface="Georgia"/>
              </a:rPr>
              <a:t>What techniques do they use to achieve their goals?</a:t>
            </a:r>
            <a:endParaRPr sz="2000">
              <a:solidFill>
                <a:schemeClr val="dk1"/>
              </a:solidFill>
              <a:latin typeface="Georgia"/>
              <a:ea typeface="Georgia"/>
              <a:cs typeface="Georgia"/>
              <a:sym typeface="Georgia"/>
            </a:endParaRPr>
          </a:p>
          <a:p>
            <a:pPr indent="0" lvl="0" marL="0" rtl="0" algn="l">
              <a:spcBef>
                <a:spcPts val="0"/>
              </a:spcBef>
              <a:spcAft>
                <a:spcPts val="0"/>
              </a:spcAft>
              <a:buNone/>
            </a:pPr>
            <a:r>
              <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lang="en-US" sz="2000">
                <a:solidFill>
                  <a:schemeClr val="dk1"/>
                </a:solidFill>
                <a:latin typeface="Georgia"/>
                <a:ea typeface="Georgia"/>
                <a:cs typeface="Georgia"/>
                <a:sym typeface="Georgia"/>
              </a:rPr>
              <a:t>Why are these the best choices given their intent?</a:t>
            </a:r>
            <a:endParaRPr sz="2000">
              <a:solidFill>
                <a:schemeClr val="dk1"/>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355" name="Shape 355"/>
        <p:cNvGrpSpPr/>
        <p:nvPr/>
      </p:nvGrpSpPr>
      <p:grpSpPr>
        <a:xfrm>
          <a:off x="0" y="0"/>
          <a:ext cx="0" cy="0"/>
          <a:chOff x="0" y="0"/>
          <a:chExt cx="0" cy="0"/>
        </a:xfrm>
      </p:grpSpPr>
      <p:pic>
        <p:nvPicPr>
          <p:cNvPr id="356" name="Google Shape;356;p50" title="Immigrants.jpg"/>
          <p:cNvPicPr preferRelativeResize="0"/>
          <p:nvPr/>
        </p:nvPicPr>
        <p:blipFill>
          <a:blip r:embed="rId3">
            <a:alphaModFix/>
          </a:blip>
          <a:stretch>
            <a:fillRect/>
          </a:stretch>
        </p:blipFill>
        <p:spPr>
          <a:xfrm>
            <a:off x="2039925" y="162875"/>
            <a:ext cx="4870501" cy="1189925"/>
          </a:xfrm>
          <a:prstGeom prst="rect">
            <a:avLst/>
          </a:prstGeom>
          <a:noFill/>
          <a:ln>
            <a:noFill/>
          </a:ln>
        </p:spPr>
      </p:pic>
      <p:sp>
        <p:nvSpPr>
          <p:cNvPr id="357" name="Google Shape;357;p50"/>
          <p:cNvSpPr txBox="1"/>
          <p:nvPr/>
        </p:nvSpPr>
        <p:spPr>
          <a:xfrm>
            <a:off x="3879871" y="1352800"/>
            <a:ext cx="1604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eorgia"/>
                <a:ea typeface="Georgia"/>
                <a:cs typeface="Georgia"/>
                <a:sym typeface="Georgia"/>
              </a:rPr>
              <a:t>Works Cited</a:t>
            </a:r>
            <a:endParaRPr sz="2000">
              <a:solidFill>
                <a:schemeClr val="dk1"/>
              </a:solidFill>
              <a:latin typeface="Georgia"/>
              <a:ea typeface="Georgia"/>
              <a:cs typeface="Georgia"/>
              <a:sym typeface="Georgia"/>
            </a:endParaRPr>
          </a:p>
        </p:txBody>
      </p:sp>
      <p:sp>
        <p:nvSpPr>
          <p:cNvPr id="358" name="Google Shape;358;p50"/>
          <p:cNvSpPr txBox="1"/>
          <p:nvPr/>
        </p:nvSpPr>
        <p:spPr>
          <a:xfrm>
            <a:off x="115350" y="1845400"/>
            <a:ext cx="8913300" cy="496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50">
                <a:solidFill>
                  <a:schemeClr val="dk1"/>
                </a:solidFill>
                <a:latin typeface="Georgia"/>
                <a:ea typeface="Georgia"/>
                <a:cs typeface="Georgia"/>
                <a:sym typeface="Georgia"/>
              </a:rPr>
              <a:t>Abel, Jessica, and Matt Madden. </a:t>
            </a:r>
            <a:r>
              <a:rPr i="1" lang="en-US" sz="1150">
                <a:solidFill>
                  <a:schemeClr val="dk1"/>
                </a:solidFill>
                <a:latin typeface="Georgia"/>
                <a:ea typeface="Georgia"/>
                <a:cs typeface="Georgia"/>
                <a:sym typeface="Georgia"/>
              </a:rPr>
              <a:t>Drawing Words &amp; Writing Pictures</a:t>
            </a:r>
            <a:r>
              <a:rPr lang="en-US" sz="1150">
                <a:solidFill>
                  <a:schemeClr val="dk1"/>
                </a:solidFill>
                <a:latin typeface="Georgia"/>
                <a:ea typeface="Georgia"/>
                <a:cs typeface="Georgia"/>
                <a:sym typeface="Georgia"/>
              </a:rPr>
              <a:t>. New York, First Second, 2008, p. 7.</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Bendis, Brian Michael, and Mark Bagley. </a:t>
            </a:r>
            <a:r>
              <a:rPr i="1" lang="en-US" sz="1150">
                <a:solidFill>
                  <a:schemeClr val="dk1"/>
                </a:solidFill>
                <a:latin typeface="Georgia"/>
                <a:ea typeface="Georgia"/>
                <a:cs typeface="Georgia"/>
                <a:sym typeface="Georgia"/>
              </a:rPr>
              <a:t>Ultimate Spider-Man: Power &amp; Responsibility</a:t>
            </a:r>
            <a:r>
              <a:rPr lang="en-US" sz="1150">
                <a:solidFill>
                  <a:schemeClr val="dk1"/>
                </a:solidFill>
                <a:latin typeface="Georgia"/>
                <a:ea typeface="Georgia"/>
                <a:cs typeface="Georgia"/>
                <a:sym typeface="Georgia"/>
              </a:rPr>
              <a:t>. New York, Marvel Comics, 2000.</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Conway, Gerry, and Gene Colan. </a:t>
            </a:r>
            <a:r>
              <a:rPr i="1" lang="en-US" sz="1150">
                <a:solidFill>
                  <a:schemeClr val="dk1"/>
                </a:solidFill>
                <a:latin typeface="Georgia"/>
                <a:ea typeface="Georgia"/>
                <a:cs typeface="Georgia"/>
                <a:sym typeface="Georgia"/>
              </a:rPr>
              <a:t>The Tomb of Dracula</a:t>
            </a:r>
            <a:r>
              <a:rPr lang="en-US" sz="1150">
                <a:solidFill>
                  <a:schemeClr val="dk1"/>
                </a:solidFill>
                <a:latin typeface="Georgia"/>
                <a:ea typeface="Georgia"/>
                <a:cs typeface="Georgia"/>
                <a:sym typeface="Georgia"/>
              </a:rPr>
              <a:t>. Vol. 1, New York, Marvel Comics, 1972, p. 1.</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Fraction, Matt, and David Aja. </a:t>
            </a:r>
            <a:r>
              <a:rPr i="1" lang="en-US" sz="1150">
                <a:solidFill>
                  <a:schemeClr val="dk1"/>
                </a:solidFill>
                <a:latin typeface="Georgia"/>
                <a:ea typeface="Georgia"/>
                <a:cs typeface="Georgia"/>
                <a:sym typeface="Georgia"/>
              </a:rPr>
              <a:t>Hawkeye: My Life as a Weapon</a:t>
            </a:r>
            <a:r>
              <a:rPr lang="en-US" sz="1150">
                <a:solidFill>
                  <a:schemeClr val="dk1"/>
                </a:solidFill>
                <a:latin typeface="Georgia"/>
                <a:ea typeface="Georgia"/>
                <a:cs typeface="Georgia"/>
                <a:sym typeface="Georgia"/>
              </a:rPr>
              <a:t>. New York, Marvel Comics, 2013.</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Hill, Bryan, and Juan Ferreyra. </a:t>
            </a:r>
            <a:r>
              <a:rPr i="1" lang="en-US" sz="1150">
                <a:solidFill>
                  <a:schemeClr val="dk1"/>
                </a:solidFill>
                <a:latin typeface="Georgia"/>
                <a:ea typeface="Georgia"/>
                <a:cs typeface="Georgia"/>
                <a:sym typeface="Georgia"/>
              </a:rPr>
              <a:t>Killmonger: By Any Means</a:t>
            </a:r>
            <a:r>
              <a:rPr lang="en-US" sz="1150">
                <a:solidFill>
                  <a:schemeClr val="dk1"/>
                </a:solidFill>
                <a:latin typeface="Georgia"/>
                <a:ea typeface="Georgia"/>
                <a:cs typeface="Georgia"/>
                <a:sym typeface="Georgia"/>
              </a:rPr>
              <a:t>. New York, Marvel Comics, 2019.</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Magritte, René. </a:t>
            </a:r>
            <a:r>
              <a:rPr i="1" lang="en-US" sz="1150">
                <a:solidFill>
                  <a:schemeClr val="dk1"/>
                </a:solidFill>
                <a:latin typeface="Georgia"/>
                <a:ea typeface="Georgia"/>
                <a:cs typeface="Georgia"/>
                <a:sym typeface="Georgia"/>
              </a:rPr>
              <a:t>The Treachery of Images</a:t>
            </a:r>
            <a:r>
              <a:rPr lang="en-US" sz="1150">
                <a:solidFill>
                  <a:schemeClr val="dk1"/>
                </a:solidFill>
                <a:latin typeface="Georgia"/>
                <a:ea typeface="Georgia"/>
                <a:cs typeface="Georgia"/>
                <a:sym typeface="Georgia"/>
              </a:rPr>
              <a:t>. 1929, Los Angeles County Museum of Art, Los Angeles.</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McCloud, Scott. </a:t>
            </a:r>
            <a:r>
              <a:rPr i="1" lang="en-US" sz="1150">
                <a:solidFill>
                  <a:schemeClr val="dk1"/>
                </a:solidFill>
                <a:latin typeface="Georgia"/>
                <a:ea typeface="Georgia"/>
                <a:cs typeface="Georgia"/>
                <a:sym typeface="Georgia"/>
              </a:rPr>
              <a:t>Understanding Comics: The Invisible Art</a:t>
            </a:r>
            <a:r>
              <a:rPr lang="en-US" sz="1150">
                <a:solidFill>
                  <a:schemeClr val="dk1"/>
                </a:solidFill>
                <a:latin typeface="Georgia"/>
                <a:ea typeface="Georgia"/>
                <a:cs typeface="Georgia"/>
                <a:sym typeface="Georgia"/>
              </a:rPr>
              <a:t>. New York, HarperCollins, 1994, pp. 9-85.</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Moore, Alan, and Brian Bolland. </a:t>
            </a:r>
            <a:r>
              <a:rPr i="1" lang="en-US" sz="1150">
                <a:solidFill>
                  <a:schemeClr val="dk1"/>
                </a:solidFill>
                <a:latin typeface="Georgia"/>
                <a:ea typeface="Georgia"/>
                <a:cs typeface="Georgia"/>
                <a:sym typeface="Georgia"/>
              </a:rPr>
              <a:t>Batman: The Killing Joke</a:t>
            </a:r>
            <a:r>
              <a:rPr lang="en-US" sz="1150">
                <a:solidFill>
                  <a:schemeClr val="dk1"/>
                </a:solidFill>
                <a:latin typeface="Georgia"/>
                <a:ea typeface="Georgia"/>
                <a:cs typeface="Georgia"/>
                <a:sym typeface="Georgia"/>
              </a:rPr>
              <a:t>. New York, DC Comics, 1988.</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Morrison, Grant, and Frank Quitely. </a:t>
            </a:r>
            <a:r>
              <a:rPr i="1" lang="en-US" sz="1150">
                <a:solidFill>
                  <a:schemeClr val="dk1"/>
                </a:solidFill>
                <a:latin typeface="Georgia"/>
                <a:ea typeface="Georgia"/>
                <a:cs typeface="Georgia"/>
                <a:sym typeface="Georgia"/>
              </a:rPr>
              <a:t>Batman &amp; Robin: Batman Reborn</a:t>
            </a:r>
            <a:r>
              <a:rPr lang="en-US" sz="1150">
                <a:solidFill>
                  <a:schemeClr val="dk1"/>
                </a:solidFill>
                <a:latin typeface="Georgia"/>
                <a:ea typeface="Georgia"/>
                <a:cs typeface="Georgia"/>
                <a:sym typeface="Georgia"/>
              </a:rPr>
              <a:t>. New York, DC Comics, 2010.</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MxDagger. </a:t>
            </a:r>
            <a:r>
              <a:rPr i="1" lang="en-US" sz="1150">
                <a:solidFill>
                  <a:schemeClr val="dk1"/>
                </a:solidFill>
                <a:latin typeface="Georgia"/>
                <a:ea typeface="Georgia"/>
                <a:cs typeface="Georgia"/>
                <a:sym typeface="Georgia"/>
              </a:rPr>
              <a:t>Environment/Establishing Shot Exercise</a:t>
            </a:r>
            <a:r>
              <a:rPr lang="en-US" sz="1150">
                <a:solidFill>
                  <a:schemeClr val="dk1"/>
                </a:solidFill>
                <a:latin typeface="Georgia"/>
                <a:ea typeface="Georgia"/>
                <a:cs typeface="Georgia"/>
                <a:sym typeface="Georgia"/>
              </a:rPr>
              <a:t>. 2017, Deviant Art.</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Thompson, Kelly, and Elena Casagrande. </a:t>
            </a:r>
            <a:r>
              <a:rPr i="1" lang="en-US" sz="1150">
                <a:solidFill>
                  <a:schemeClr val="dk1"/>
                </a:solidFill>
                <a:latin typeface="Georgia"/>
                <a:ea typeface="Georgia"/>
                <a:cs typeface="Georgia"/>
                <a:sym typeface="Georgia"/>
              </a:rPr>
              <a:t>Black Widow: The Ties That Bind</a:t>
            </a:r>
            <a:r>
              <a:rPr lang="en-US" sz="1150">
                <a:solidFill>
                  <a:schemeClr val="dk1"/>
                </a:solidFill>
                <a:latin typeface="Georgia"/>
                <a:ea typeface="Georgia"/>
                <a:cs typeface="Georgia"/>
                <a:sym typeface="Georgia"/>
              </a:rPr>
              <a:t>. New York, Marvel Comics, 2021.</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Waid, Mark, and Ron Garney. </a:t>
            </a:r>
            <a:r>
              <a:rPr i="1" lang="en-US" sz="1150">
                <a:solidFill>
                  <a:schemeClr val="dk1"/>
                </a:solidFill>
                <a:latin typeface="Georgia"/>
                <a:ea typeface="Georgia"/>
                <a:cs typeface="Georgia"/>
                <a:sym typeface="Georgia"/>
              </a:rPr>
              <a:t>Captain America: To Serve and Protect</a:t>
            </a:r>
            <a:r>
              <a:rPr lang="en-US" sz="1150">
                <a:solidFill>
                  <a:schemeClr val="dk1"/>
                </a:solidFill>
                <a:latin typeface="Georgia"/>
                <a:ea typeface="Georgia"/>
                <a:cs typeface="Georgia"/>
                <a:sym typeface="Georgia"/>
              </a:rPr>
              <a:t>. New York, Marvel Comics, 2002.</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Walker, Mort. </a:t>
            </a:r>
            <a:r>
              <a:rPr i="1" lang="en-US" sz="1150">
                <a:solidFill>
                  <a:schemeClr val="dk1"/>
                </a:solidFill>
                <a:latin typeface="Georgia"/>
                <a:ea typeface="Georgia"/>
                <a:cs typeface="Georgia"/>
                <a:sym typeface="Georgia"/>
              </a:rPr>
              <a:t>Lexicon of Comicana</a:t>
            </a:r>
            <a:r>
              <a:rPr lang="en-US" sz="1150">
                <a:solidFill>
                  <a:schemeClr val="dk1"/>
                </a:solidFill>
                <a:latin typeface="Georgia"/>
                <a:ea typeface="Georgia"/>
                <a:cs typeface="Georgia"/>
                <a:sym typeface="Georgia"/>
              </a:rPr>
              <a:t>. Penguin Random House, 2025.</a:t>
            </a:r>
            <a:endParaRPr sz="1150">
              <a:solidFill>
                <a:schemeClr val="dk1"/>
              </a:solidFill>
              <a:latin typeface="Georgia"/>
              <a:ea typeface="Georgia"/>
              <a:cs typeface="Georgia"/>
              <a:sym typeface="Georgia"/>
            </a:endParaRPr>
          </a:p>
          <a:p>
            <a:pPr indent="0" lvl="0" marL="0" rtl="0" algn="l">
              <a:spcBef>
                <a:spcPts val="0"/>
              </a:spcBef>
              <a:spcAft>
                <a:spcPts val="0"/>
              </a:spcAft>
              <a:buNone/>
            </a:pPr>
            <a:r>
              <a:t/>
            </a:r>
            <a:endParaRPr sz="1150">
              <a:solidFill>
                <a:schemeClr val="dk1"/>
              </a:solidFill>
              <a:latin typeface="Georgia"/>
              <a:ea typeface="Georgia"/>
              <a:cs typeface="Georgia"/>
              <a:sym typeface="Georgia"/>
            </a:endParaRPr>
          </a:p>
          <a:p>
            <a:pPr indent="0" lvl="0" marL="0" rtl="0" algn="l">
              <a:spcBef>
                <a:spcPts val="0"/>
              </a:spcBef>
              <a:spcAft>
                <a:spcPts val="0"/>
              </a:spcAft>
              <a:buNone/>
            </a:pPr>
            <a:r>
              <a:rPr lang="en-US" sz="1150">
                <a:solidFill>
                  <a:schemeClr val="dk1"/>
                </a:solidFill>
                <a:latin typeface="Georgia"/>
                <a:ea typeface="Georgia"/>
                <a:cs typeface="Georgia"/>
                <a:sym typeface="Georgia"/>
              </a:rPr>
              <a:t>Yang, Gene Luen, and Gurihiru. </a:t>
            </a:r>
            <a:r>
              <a:rPr i="1" lang="en-US" sz="1150">
                <a:solidFill>
                  <a:schemeClr val="dk1"/>
                </a:solidFill>
                <a:latin typeface="Georgia"/>
                <a:ea typeface="Georgia"/>
                <a:cs typeface="Georgia"/>
                <a:sym typeface="Georgia"/>
              </a:rPr>
              <a:t>Superman Smashes the Klan</a:t>
            </a:r>
            <a:r>
              <a:rPr lang="en-US" sz="1150">
                <a:solidFill>
                  <a:schemeClr val="dk1"/>
                </a:solidFill>
                <a:latin typeface="Georgia"/>
                <a:ea typeface="Georgia"/>
                <a:cs typeface="Georgia"/>
                <a:sym typeface="Georgia"/>
              </a:rPr>
              <a:t>. Burbank, DC Comics, 2019.</a:t>
            </a:r>
            <a:endParaRPr sz="1150">
              <a:solidFill>
                <a:schemeClr val="dk1"/>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88" name="Shape 88"/>
        <p:cNvGrpSpPr/>
        <p:nvPr/>
      </p:nvGrpSpPr>
      <p:grpSpPr>
        <a:xfrm>
          <a:off x="0" y="0"/>
          <a:ext cx="0" cy="0"/>
          <a:chOff x="0" y="0"/>
          <a:chExt cx="0" cy="0"/>
        </a:xfrm>
      </p:grpSpPr>
      <p:pic>
        <p:nvPicPr>
          <p:cNvPr id="89" name="Google Shape;89;p18" title="Immigrants.jpg"/>
          <p:cNvPicPr preferRelativeResize="0"/>
          <p:nvPr/>
        </p:nvPicPr>
        <p:blipFill>
          <a:blip r:embed="rId3">
            <a:alphaModFix/>
          </a:blip>
          <a:stretch>
            <a:fillRect/>
          </a:stretch>
        </p:blipFill>
        <p:spPr>
          <a:xfrm>
            <a:off x="152400" y="152400"/>
            <a:ext cx="8839200" cy="2159535"/>
          </a:xfrm>
          <a:prstGeom prst="rect">
            <a:avLst/>
          </a:prstGeom>
          <a:noFill/>
          <a:ln>
            <a:noFill/>
          </a:ln>
        </p:spPr>
      </p:pic>
      <p:pic>
        <p:nvPicPr>
          <p:cNvPr descr="dwwp3" id="90" name="Google Shape;90;p18"/>
          <p:cNvPicPr preferRelativeResize="0"/>
          <p:nvPr/>
        </p:nvPicPr>
        <p:blipFill rotWithShape="1">
          <a:blip r:embed="rId4">
            <a:alphaModFix/>
          </a:blip>
          <a:srcRect b="0" l="0" r="0" t="0"/>
          <a:stretch/>
        </p:blipFill>
        <p:spPr>
          <a:xfrm>
            <a:off x="1356533" y="1904300"/>
            <a:ext cx="6314842" cy="4492000"/>
          </a:xfrm>
          <a:prstGeom prst="rect">
            <a:avLst/>
          </a:prstGeom>
          <a:noFill/>
          <a:ln>
            <a:noFill/>
          </a:ln>
        </p:spPr>
      </p:pic>
      <p:sp>
        <p:nvSpPr>
          <p:cNvPr id="91" name="Google Shape;91;p18"/>
          <p:cNvSpPr txBox="1"/>
          <p:nvPr/>
        </p:nvSpPr>
        <p:spPr>
          <a:xfrm>
            <a:off x="3544350" y="6396300"/>
            <a:ext cx="244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(Abel &amp; Madden, 7)</a:t>
            </a:r>
            <a:endParaRPr sz="1800">
              <a:solidFill>
                <a:schemeClr val="dk1"/>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95" name="Shape 95"/>
        <p:cNvGrpSpPr/>
        <p:nvPr/>
      </p:nvGrpSpPr>
      <p:grpSpPr>
        <a:xfrm>
          <a:off x="0" y="0"/>
          <a:ext cx="0" cy="0"/>
          <a:chOff x="0" y="0"/>
          <a:chExt cx="0" cy="0"/>
        </a:xfrm>
      </p:grpSpPr>
      <p:sp>
        <p:nvSpPr>
          <p:cNvPr id="96" name="Google Shape;96;p19"/>
          <p:cNvSpPr txBox="1"/>
          <p:nvPr>
            <p:ph idx="1" type="body"/>
          </p:nvPr>
        </p:nvSpPr>
        <p:spPr>
          <a:xfrm>
            <a:off x="5568200" y="3200400"/>
            <a:ext cx="3340200" cy="3177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4000">
                <a:solidFill>
                  <a:schemeClr val="dk1"/>
                </a:solidFill>
                <a:latin typeface="Georgia"/>
                <a:ea typeface="Georgia"/>
                <a:cs typeface="Georgia"/>
                <a:sym typeface="Georgia"/>
              </a:rPr>
              <a:t>Part II: Iconography–</a:t>
            </a:r>
            <a:r>
              <a:rPr i="0" lang="en-US" sz="4000" u="none">
                <a:solidFill>
                  <a:schemeClr val="dk1"/>
                </a:solidFill>
                <a:latin typeface="Georgia"/>
                <a:ea typeface="Georgia"/>
                <a:cs typeface="Georgia"/>
                <a:sym typeface="Georgia"/>
              </a:rPr>
              <a:t>The   Language      of Comics</a:t>
            </a:r>
            <a:endParaRPr sz="4000">
              <a:latin typeface="Georgia"/>
              <a:ea typeface="Georgia"/>
              <a:cs typeface="Georgia"/>
              <a:sym typeface="Georgia"/>
            </a:endParaRPr>
          </a:p>
        </p:txBody>
      </p:sp>
      <p:pic>
        <p:nvPicPr>
          <p:cNvPr descr="publicdomainRenéMagritte-TheTreacheryOfImages-1928" id="97" name="Google Shape;97;p19"/>
          <p:cNvPicPr preferRelativeResize="0"/>
          <p:nvPr>
            <p:ph idx="1" type="body"/>
          </p:nvPr>
        </p:nvPicPr>
        <p:blipFill rotWithShape="1">
          <a:blip r:embed="rId3">
            <a:alphaModFix/>
          </a:blip>
          <a:srcRect b="0" l="0" r="0" t="0"/>
          <a:stretch/>
        </p:blipFill>
        <p:spPr>
          <a:xfrm>
            <a:off x="152400" y="2880900"/>
            <a:ext cx="5257800" cy="3497400"/>
          </a:xfrm>
          <a:prstGeom prst="rect">
            <a:avLst/>
          </a:prstGeom>
          <a:noFill/>
          <a:ln>
            <a:noFill/>
          </a:ln>
        </p:spPr>
      </p:pic>
      <p:pic>
        <p:nvPicPr>
          <p:cNvPr id="98" name="Google Shape;98;p19"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99" name="Google Shape;99;p19"/>
          <p:cNvSpPr txBox="1"/>
          <p:nvPr/>
        </p:nvSpPr>
        <p:spPr>
          <a:xfrm>
            <a:off x="1950450" y="6378300"/>
            <a:ext cx="183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(Magritte, 1929)</a:t>
            </a:r>
            <a:endParaRPr sz="1800">
              <a:solidFill>
                <a:schemeClr val="dk1"/>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20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103" name="Shape 103"/>
        <p:cNvGrpSpPr/>
        <p:nvPr/>
      </p:nvGrpSpPr>
      <p:grpSpPr>
        <a:xfrm>
          <a:off x="0" y="0"/>
          <a:ext cx="0" cy="0"/>
          <a:chOff x="0" y="0"/>
          <a:chExt cx="0" cy="0"/>
        </a:xfrm>
      </p:grpSpPr>
      <p:pic>
        <p:nvPicPr>
          <p:cNvPr id="104" name="Google Shape;104;p20" title="Immigrants.jpg"/>
          <p:cNvPicPr preferRelativeResize="0"/>
          <p:nvPr/>
        </p:nvPicPr>
        <p:blipFill>
          <a:blip r:embed="rId3">
            <a:alphaModFix/>
          </a:blip>
          <a:stretch>
            <a:fillRect/>
          </a:stretch>
        </p:blipFill>
        <p:spPr>
          <a:xfrm>
            <a:off x="152400" y="152400"/>
            <a:ext cx="4272799" cy="1043900"/>
          </a:xfrm>
          <a:prstGeom prst="rect">
            <a:avLst/>
          </a:prstGeom>
          <a:noFill/>
          <a:ln>
            <a:noFill/>
          </a:ln>
        </p:spPr>
      </p:pic>
      <p:pic>
        <p:nvPicPr>
          <p:cNvPr descr="Icon.gif" id="105" name="Google Shape;105;p20"/>
          <p:cNvPicPr preferRelativeResize="0"/>
          <p:nvPr>
            <p:ph idx="1" type="body"/>
          </p:nvPr>
        </p:nvPicPr>
        <p:blipFill rotWithShape="1">
          <a:blip r:embed="rId4">
            <a:alphaModFix/>
          </a:blip>
          <a:srcRect b="0" l="0" r="0" t="0"/>
          <a:stretch/>
        </p:blipFill>
        <p:spPr>
          <a:xfrm>
            <a:off x="4572000" y="137550"/>
            <a:ext cx="4419600" cy="6604500"/>
          </a:xfrm>
          <a:prstGeom prst="rect">
            <a:avLst/>
          </a:prstGeom>
          <a:noFill/>
          <a:ln>
            <a:noFill/>
          </a:ln>
        </p:spPr>
      </p:pic>
      <p:sp>
        <p:nvSpPr>
          <p:cNvPr id="106" name="Google Shape;106;p20"/>
          <p:cNvSpPr txBox="1"/>
          <p:nvPr/>
        </p:nvSpPr>
        <p:spPr>
          <a:xfrm>
            <a:off x="2629575" y="6217425"/>
            <a:ext cx="179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26)</a:t>
            </a:r>
            <a:endParaRPr sz="1800">
              <a:solidFill>
                <a:schemeClr val="dk1"/>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110" name="Shape 110"/>
        <p:cNvGrpSpPr/>
        <p:nvPr/>
      </p:nvGrpSpPr>
      <p:grpSpPr>
        <a:xfrm>
          <a:off x="0" y="0"/>
          <a:ext cx="0" cy="0"/>
          <a:chOff x="0" y="0"/>
          <a:chExt cx="0" cy="0"/>
        </a:xfrm>
      </p:grpSpPr>
      <p:pic>
        <p:nvPicPr>
          <p:cNvPr descr="Face Chart.jpg" id="111" name="Google Shape;111;p21"/>
          <p:cNvPicPr preferRelativeResize="0"/>
          <p:nvPr>
            <p:ph idx="1" type="body"/>
          </p:nvPr>
        </p:nvPicPr>
        <p:blipFill rotWithShape="1">
          <a:blip r:embed="rId3">
            <a:alphaModFix/>
          </a:blip>
          <a:srcRect b="0" l="0" r="0" t="0"/>
          <a:stretch/>
        </p:blipFill>
        <p:spPr>
          <a:xfrm>
            <a:off x="436225" y="3774425"/>
            <a:ext cx="8153400" cy="2057400"/>
          </a:xfrm>
          <a:prstGeom prst="rect">
            <a:avLst/>
          </a:prstGeom>
          <a:noFill/>
          <a:ln>
            <a:noFill/>
          </a:ln>
        </p:spPr>
      </p:pic>
      <p:pic>
        <p:nvPicPr>
          <p:cNvPr id="112" name="Google Shape;112;p21" title="Immigrants.jpg"/>
          <p:cNvPicPr preferRelativeResize="0"/>
          <p:nvPr/>
        </p:nvPicPr>
        <p:blipFill>
          <a:blip r:embed="rId4">
            <a:alphaModFix/>
          </a:blip>
          <a:stretch>
            <a:fillRect/>
          </a:stretch>
        </p:blipFill>
        <p:spPr>
          <a:xfrm>
            <a:off x="152400" y="152400"/>
            <a:ext cx="8839200" cy="2159535"/>
          </a:xfrm>
          <a:prstGeom prst="rect">
            <a:avLst/>
          </a:prstGeom>
          <a:noFill/>
          <a:ln>
            <a:noFill/>
          </a:ln>
        </p:spPr>
      </p:pic>
      <p:sp>
        <p:nvSpPr>
          <p:cNvPr id="113" name="Google Shape;113;p21"/>
          <p:cNvSpPr txBox="1"/>
          <p:nvPr/>
        </p:nvSpPr>
        <p:spPr>
          <a:xfrm>
            <a:off x="3817000" y="5998125"/>
            <a:ext cx="178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Georgia"/>
                <a:ea typeface="Georgia"/>
                <a:cs typeface="Georgia"/>
                <a:sym typeface="Georgia"/>
              </a:rPr>
              <a:t>(McCloud, 29)</a:t>
            </a:r>
            <a:endParaRPr sz="1800">
              <a:solidFill>
                <a:schemeClr val="dk1"/>
              </a:solidFill>
              <a:latin typeface="Georgia"/>
              <a:ea typeface="Georgia"/>
              <a:cs typeface="Georgia"/>
              <a:sym typeface="Georgia"/>
            </a:endParaRPr>
          </a:p>
        </p:txBody>
      </p:sp>
      <p:sp>
        <p:nvSpPr>
          <p:cNvPr id="114" name="Google Shape;114;p21"/>
          <p:cNvSpPr txBox="1"/>
          <p:nvPr/>
        </p:nvSpPr>
        <p:spPr>
          <a:xfrm>
            <a:off x="2411875" y="2642975"/>
            <a:ext cx="4079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eorgia"/>
                <a:ea typeface="Georgia"/>
                <a:cs typeface="Georgia"/>
                <a:sym typeface="Georgia"/>
              </a:rPr>
              <a:t>How many people in the world are </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lang="en-US" sz="2000">
                <a:solidFill>
                  <a:schemeClr val="dk1"/>
                </a:solidFill>
                <a:latin typeface="Georgia"/>
                <a:ea typeface="Georgia"/>
                <a:cs typeface="Georgia"/>
                <a:sym typeface="Georgia"/>
              </a:rPr>
              <a:t>represented by each image below?</a:t>
            </a:r>
            <a:endParaRPr sz="2000">
              <a:solidFill>
                <a:schemeClr val="dk1"/>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6014750"/>
            <a:ext cx="5676000" cy="76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Comic Sans MS"/>
              <a:buNone/>
            </a:pPr>
            <a:r>
              <a:rPr i="0" lang="en-US" sz="3500" u="none">
                <a:solidFill>
                  <a:schemeClr val="dk2"/>
                </a:solidFill>
                <a:latin typeface="Georgia"/>
                <a:ea typeface="Georgia"/>
                <a:cs typeface="Georgia"/>
                <a:sym typeface="Georgia"/>
              </a:rPr>
              <a:t>What are you really seeing?</a:t>
            </a:r>
            <a:endParaRPr sz="3500">
              <a:latin typeface="Georgia"/>
              <a:ea typeface="Georgia"/>
              <a:cs typeface="Georgia"/>
              <a:sym typeface="Georgia"/>
            </a:endParaRPr>
          </a:p>
        </p:txBody>
      </p:sp>
      <p:pic>
        <p:nvPicPr>
          <p:cNvPr id="120" name="Google Shape;120;p22" title="Immigrants.jpg"/>
          <p:cNvPicPr preferRelativeResize="0"/>
          <p:nvPr/>
        </p:nvPicPr>
        <p:blipFill>
          <a:blip r:embed="rId3">
            <a:alphaModFix/>
          </a:blip>
          <a:stretch>
            <a:fillRect/>
          </a:stretch>
        </p:blipFill>
        <p:spPr>
          <a:xfrm>
            <a:off x="152400" y="152400"/>
            <a:ext cx="8839200" cy="2159535"/>
          </a:xfrm>
          <a:prstGeom prst="rect">
            <a:avLst/>
          </a:prstGeom>
          <a:noFill/>
          <a:ln>
            <a:noFill/>
          </a:ln>
        </p:spPr>
      </p:pic>
      <p:pic>
        <p:nvPicPr>
          <p:cNvPr descr="\\GN01\SHONI0804$\My Pictures\face1.jpg" id="121" name="Google Shape;121;p22"/>
          <p:cNvPicPr preferRelativeResize="0"/>
          <p:nvPr/>
        </p:nvPicPr>
        <p:blipFill rotWithShape="1">
          <a:blip r:embed="rId4">
            <a:alphaModFix/>
          </a:blip>
          <a:srcRect b="0" l="0" r="0" t="0"/>
          <a:stretch/>
        </p:blipFill>
        <p:spPr>
          <a:xfrm>
            <a:off x="311700" y="2137800"/>
            <a:ext cx="3219300" cy="2425025"/>
          </a:xfrm>
          <a:prstGeom prst="rect">
            <a:avLst/>
          </a:prstGeom>
          <a:noFill/>
          <a:ln>
            <a:noFill/>
          </a:ln>
        </p:spPr>
      </p:pic>
      <p:pic>
        <p:nvPicPr>
          <p:cNvPr descr="\\GN01\SHONI0804$\My Pictures\face2.jpg" id="122" name="Google Shape;122;p22"/>
          <p:cNvPicPr preferRelativeResize="0"/>
          <p:nvPr/>
        </p:nvPicPr>
        <p:blipFill rotWithShape="1">
          <a:blip r:embed="rId5">
            <a:alphaModFix/>
          </a:blip>
          <a:srcRect b="0" l="0" r="0" t="0"/>
          <a:stretch/>
        </p:blipFill>
        <p:spPr>
          <a:xfrm rot="-8">
            <a:off x="4019302" y="1991006"/>
            <a:ext cx="3597525" cy="2425016"/>
          </a:xfrm>
          <a:prstGeom prst="rect">
            <a:avLst/>
          </a:prstGeom>
          <a:noFill/>
          <a:ln>
            <a:noFill/>
          </a:ln>
        </p:spPr>
      </p:pic>
      <p:pic>
        <p:nvPicPr>
          <p:cNvPr descr="\\GN01\SHONI0804$\My Pictures\face3.jpg" id="123" name="Google Shape;123;p22"/>
          <p:cNvPicPr preferRelativeResize="0"/>
          <p:nvPr/>
        </p:nvPicPr>
        <p:blipFill rotWithShape="1">
          <a:blip r:embed="rId6">
            <a:alphaModFix/>
          </a:blip>
          <a:srcRect b="0" l="0" r="0" t="0"/>
          <a:stretch/>
        </p:blipFill>
        <p:spPr>
          <a:xfrm>
            <a:off x="6173500" y="4618725"/>
            <a:ext cx="2872615" cy="2159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27" name="Shape 127"/>
        <p:cNvGrpSpPr/>
        <p:nvPr/>
      </p:nvGrpSpPr>
      <p:grpSpPr>
        <a:xfrm>
          <a:off x="0" y="0"/>
          <a:ext cx="0" cy="0"/>
          <a:chOff x="0" y="0"/>
          <a:chExt cx="0" cy="0"/>
        </a:xfrm>
      </p:grpSpPr>
      <p:sp>
        <p:nvSpPr>
          <p:cNvPr id="128" name="Google Shape;128;p23"/>
          <p:cNvSpPr txBox="1"/>
          <p:nvPr>
            <p:ph type="title"/>
          </p:nvPr>
        </p:nvSpPr>
        <p:spPr>
          <a:xfrm>
            <a:off x="3384175" y="6014750"/>
            <a:ext cx="5676000" cy="76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Comic Sans MS"/>
              <a:buNone/>
            </a:pPr>
            <a:r>
              <a:rPr i="0" lang="en-US" sz="3500" u="none">
                <a:solidFill>
                  <a:schemeClr val="dk2"/>
                </a:solidFill>
                <a:latin typeface="Georgia"/>
                <a:ea typeface="Georgia"/>
                <a:cs typeface="Georgia"/>
                <a:sym typeface="Georgia"/>
              </a:rPr>
              <a:t>What are you really seeing?</a:t>
            </a:r>
            <a:endParaRPr sz="3500">
              <a:latin typeface="Georgia"/>
              <a:ea typeface="Georgia"/>
              <a:cs typeface="Georgia"/>
              <a:sym typeface="Georgia"/>
            </a:endParaRPr>
          </a:p>
        </p:txBody>
      </p:sp>
      <p:pic>
        <p:nvPicPr>
          <p:cNvPr id="129" name="Google Shape;129;p23" title="Immigrants.jpg"/>
          <p:cNvPicPr preferRelativeResize="0"/>
          <p:nvPr/>
        </p:nvPicPr>
        <p:blipFill>
          <a:blip r:embed="rId3">
            <a:alphaModFix/>
          </a:blip>
          <a:stretch>
            <a:fillRect/>
          </a:stretch>
        </p:blipFill>
        <p:spPr>
          <a:xfrm>
            <a:off x="152400" y="152400"/>
            <a:ext cx="8839200" cy="2159535"/>
          </a:xfrm>
          <a:prstGeom prst="rect">
            <a:avLst/>
          </a:prstGeom>
          <a:noFill/>
          <a:ln>
            <a:noFill/>
          </a:ln>
        </p:spPr>
      </p:pic>
      <p:pic>
        <p:nvPicPr>
          <p:cNvPr descr="\\GN01\SHONI0804$\My Pictures\face4.jpg" id="130" name="Google Shape;130;p23"/>
          <p:cNvPicPr preferRelativeResize="0"/>
          <p:nvPr/>
        </p:nvPicPr>
        <p:blipFill rotWithShape="1">
          <a:blip r:embed="rId4">
            <a:alphaModFix/>
          </a:blip>
          <a:srcRect b="0" l="0" r="0" t="0"/>
          <a:stretch/>
        </p:blipFill>
        <p:spPr>
          <a:xfrm>
            <a:off x="4440200" y="2610524"/>
            <a:ext cx="4142082" cy="3105637"/>
          </a:xfrm>
          <a:prstGeom prst="rect">
            <a:avLst/>
          </a:prstGeom>
          <a:noFill/>
          <a:ln>
            <a:noFill/>
          </a:ln>
        </p:spPr>
      </p:pic>
      <p:pic>
        <p:nvPicPr>
          <p:cNvPr descr="\\GN01\SHONI0804$\My Pictures\face5.jpg" id="131" name="Google Shape;131;p23"/>
          <p:cNvPicPr preferRelativeResize="0"/>
          <p:nvPr/>
        </p:nvPicPr>
        <p:blipFill rotWithShape="1">
          <a:blip r:embed="rId5">
            <a:alphaModFix/>
          </a:blip>
          <a:srcRect b="0" l="0" r="0" t="0"/>
          <a:stretch/>
        </p:blipFill>
        <p:spPr>
          <a:xfrm>
            <a:off x="152400" y="2433500"/>
            <a:ext cx="3276600" cy="4210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C0590FD2006C41828057B69AB85F24" ma:contentTypeVersion="19" ma:contentTypeDescription="Create a new document." ma:contentTypeScope="" ma:versionID="65fad7761174465d3cc6df36529750c9">
  <xsd:schema xmlns:xsd="http://www.w3.org/2001/XMLSchema" xmlns:xs="http://www.w3.org/2001/XMLSchema" xmlns:p="http://schemas.microsoft.com/office/2006/metadata/properties" xmlns:ns2="4065002f-a9a3-4089-9c0d-5851c6740460" xmlns:ns3="b4e07d6b-3135-453c-9a82-56d6bd4b0592" targetNamespace="http://schemas.microsoft.com/office/2006/metadata/properties" ma:root="true" ma:fieldsID="692cc0adcfbd59f9bc386d33bbe42406" ns2:_="" ns3:_="">
    <xsd:import namespace="4065002f-a9a3-4089-9c0d-5851c6740460"/>
    <xsd:import namespace="b4e07d6b-3135-453c-9a82-56d6bd4b05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5002f-a9a3-4089-9c0d-5851c67404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82f3471-fc71-4f92-a66e-3c6fb31d72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e07d6b-3135-453c-9a82-56d6bd4b059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dc82f7-0a0e-4621-9f5c-8a08e377c6bb}" ma:internalName="TaxCatchAll" ma:showField="CatchAllData" ma:web="b4e07d6b-3135-453c-9a82-56d6bd4b05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065002f-a9a3-4089-9c0d-5851c6740460">
      <Terms xmlns="http://schemas.microsoft.com/office/infopath/2007/PartnerControls"/>
    </lcf76f155ced4ddcb4097134ff3c332f>
    <TaxCatchAll xmlns="b4e07d6b-3135-453c-9a82-56d6bd4b0592" xsi:nil="true"/>
  </documentManagement>
</p:properties>
</file>

<file path=customXml/itemProps1.xml><?xml version="1.0" encoding="utf-8"?>
<ds:datastoreItem xmlns:ds="http://schemas.openxmlformats.org/officeDocument/2006/customXml" ds:itemID="{3342581A-2964-4091-A044-0FC46A812298}"/>
</file>

<file path=customXml/itemProps2.xml><?xml version="1.0" encoding="utf-8"?>
<ds:datastoreItem xmlns:ds="http://schemas.openxmlformats.org/officeDocument/2006/customXml" ds:itemID="{3CC8CC36-3969-484F-97D2-B8320F4133A1}"/>
</file>

<file path=customXml/itemProps3.xml><?xml version="1.0" encoding="utf-8"?>
<ds:datastoreItem xmlns:ds="http://schemas.openxmlformats.org/officeDocument/2006/customXml" ds:itemID="{3255E107-EAF1-4BD1-8AAD-4CC6F32EC523}"/>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0x01010036C0590FD2006C41828057B69AB85F24</vt:lpwstr>
  </property>
</Properties>
</file>