
<file path=[Content_Types].xml><?xml version="1.0" encoding="utf-8"?>
<Types xmlns="http://schemas.openxmlformats.org/package/2006/content-types"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customXml" Target="../customXml/item1.xml"/><Relationship Id="rId2" Type="http://schemas.openxmlformats.org/officeDocument/2006/relationships/viewProps" Target="viewProps.xml"/><Relationship Id="rId1" Type="http://schemas.openxmlformats.org/officeDocument/2006/relationships/theme" Target="theme/theme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readwritethink.org/classroom-resources/student-interactives/alphabet-organizer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s_CKhzqamEo?si=6vIuaBnbDWHDrN8s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arnegie.org/news/articles/great-immigrants-great-americans-the-comic-series/" TargetMode="External"/><Relationship Id="rId3" Type="http://schemas.openxmlformats.org/officeDocument/2006/relationships/hyperlink" Target="https://www.readwritethink.org/classroom-resources/printouts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jeffjacoby.com/27810/the-law-that-ruined-america-immigration-system" TargetMode="External"/><Relationship Id="rId3" Type="http://schemas.openxmlformats.org/officeDocument/2006/relationships/hyperlink" Target="https://history.state.gov/milestones/1921-1936/immigration-act" TargetMode="External"/><Relationship Id="rId4" Type="http://schemas.openxmlformats.org/officeDocument/2006/relationships/hyperlink" Target="https://www.state.gov/" TargetMode="External"/><Relationship Id="rId5" Type="http://schemas.openxmlformats.org/officeDocument/2006/relationships/hyperlink" Target="https://www.smithsonianmag.com/smithsonian-institution/how-a-1924-immigration-act-laid-the-groundwork-for-japanese-american-incarceration-180983757/" TargetMode="External"/><Relationship Id="rId6" Type="http://schemas.openxmlformats.org/officeDocument/2006/relationships/hyperlink" Target="https://www.history.com/this-day-in-history/may-26/coolidge-signs-stringent-immigration-law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Anna Osborn - Teacher Notes: Depending on student skill and time, students could be sent to various databases to search for and find headlines.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6f00ccecc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6f00ccec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Notes: Discuss the following vocabulary with </a:t>
            </a:r>
            <a:r>
              <a:rPr lang="en"/>
              <a:t>students</a:t>
            </a:r>
            <a:r>
              <a:rPr lang="en"/>
              <a:t> to ensure they know important vocabulary when discussing immigration: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Legal immigrants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Tourists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Border officials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Border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Port of entry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Green card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Visa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any additional terms you feel students would benefit from learning. Teachers might lead students in creating a glossary of immigration terms using the</a:t>
            </a:r>
            <a:r>
              <a:rPr lang="en" u="sng">
                <a:solidFill>
                  <a:schemeClr val="hlink"/>
                </a:solidFill>
                <a:hlinkClick r:id="rId2"/>
              </a:rPr>
              <a:t> Alphabet Organizer tool from ReadWriteThink</a:t>
            </a:r>
            <a:r>
              <a:rPr lang="en"/>
              <a:t>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f00ccecc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f00ccecc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Notes: </a:t>
            </a:r>
            <a:r>
              <a:rPr lang="en"/>
              <a:t>Pair this headline with the 5:43 video </a:t>
            </a:r>
            <a:r>
              <a:rPr i="1" lang="en" u="sng">
                <a:solidFill>
                  <a:schemeClr val="hlink"/>
                </a:solidFill>
                <a:highlight>
                  <a:srgbClr val="FFFFFF"/>
                </a:highlight>
                <a:hlinkClick r:id="rId2"/>
              </a:rPr>
              <a:t>How WWI Changed America: Immigrants and WWI</a:t>
            </a:r>
            <a:r>
              <a:rPr i="1" lang="en">
                <a:solidFill>
                  <a:srgbClr val="0F0F0F"/>
                </a:solidFill>
                <a:highlight>
                  <a:srgbClr val="FFFFFF"/>
                </a:highlight>
              </a:rPr>
              <a:t> </a:t>
            </a:r>
            <a:r>
              <a:rPr lang="en">
                <a:solidFill>
                  <a:srgbClr val="0F0F0F"/>
                </a:solidFill>
                <a:highlight>
                  <a:srgbClr val="FFFFFF"/>
                </a:highlight>
              </a:rPr>
              <a:t>from the National WWI Museum and Memorial. In light of the information shared in the video, what might this headline mean? Teachers may need to display a definition of “modest” for discussion. </a:t>
            </a:r>
            <a:endParaRPr>
              <a:solidFill>
                <a:srgbClr val="0F0F0F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6f00ccecc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6f00ccecc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Notes</a:t>
            </a:r>
            <a:r>
              <a:rPr lang="en"/>
              <a:t>:Teachers might gather more recent headlines or collect headlines with students throughout their reading of </a:t>
            </a:r>
            <a:r>
              <a:rPr i="1" lang="en" u="sng">
                <a:solidFill>
                  <a:schemeClr val="hlink"/>
                </a:solidFill>
                <a:hlinkClick r:id="rId2"/>
              </a:rPr>
              <a:t>Great Immigrants, Great Americans: The Comic Book</a:t>
            </a:r>
            <a:r>
              <a:rPr lang="en"/>
              <a:t> that show how public opinion might be impacting connotation of the terms immigrant and immigration.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 having students share</a:t>
            </a:r>
            <a:r>
              <a:rPr i="1" lang="en"/>
              <a:t> Great Immigrants, Great Americans: The Comic Book</a:t>
            </a:r>
            <a:r>
              <a:rPr lang="en"/>
              <a:t> with school and local communities in a variety of ways. Some </a:t>
            </a:r>
            <a:r>
              <a:rPr lang="en"/>
              <a:t>possibilities</a:t>
            </a:r>
            <a:r>
              <a:rPr lang="en"/>
              <a:t>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Encourage families to read the comics along with students. Host a celebration of immigration for families.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Bring in a guest speaker who might speak about immigration or share an immigration story.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Celebrate and highlight student immigrants in the class or school.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Have students create one pagers about individuals featured in the comics or choose a graphic organizer from one of</a:t>
            </a:r>
            <a:r>
              <a:rPr lang="en" u="sng">
                <a:solidFill>
                  <a:schemeClr val="hlink"/>
                </a:solidFill>
                <a:hlinkClick r:id="rId3"/>
              </a:rPr>
              <a:t> ReadWriteThink’s Printouts page</a:t>
            </a:r>
            <a:r>
              <a:rPr lang="en"/>
              <a:t> that might help students organize thoughts as they read and display student work in a public area in the building.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760a898c7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760a898c7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Notes: Teachers can read </a:t>
            </a:r>
            <a:r>
              <a:rPr lang="en" u="sng">
                <a:solidFill>
                  <a:schemeClr val="hlink"/>
                </a:solidFill>
                <a:hlinkClick r:id="rId2"/>
              </a:rPr>
              <a:t>Jeff Jacoby’s opinion piece</a:t>
            </a:r>
            <a:r>
              <a:rPr lang="en"/>
              <a:t> from which this newspaper image is borrowed for background information. Additional context can be gotten from the following resources:</a:t>
            </a:r>
            <a:endParaRPr/>
          </a:p>
          <a:p>
            <a:pPr indent="-298450" lvl="0" marL="4572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1100"/>
              <a:buChar char="●"/>
            </a:pPr>
            <a:r>
              <a:rPr b="1" lang="en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The Immigration Act of 1924 (The Johnson-Reed Act)</a:t>
            </a:r>
            <a:r>
              <a:rPr b="1" lang="en">
                <a:solidFill>
                  <a:srgbClr val="333333"/>
                </a:solidFill>
                <a:highlight>
                  <a:srgbClr val="FFFFFF"/>
                </a:highlight>
              </a:rPr>
              <a:t> (</a:t>
            </a:r>
            <a:r>
              <a:rPr b="1" lang="en">
                <a:solidFill>
                  <a:srgbClr val="333333"/>
                </a:solidFill>
                <a:highlight>
                  <a:srgbClr val="D6D7D9"/>
                </a:highlight>
              </a:rPr>
              <a:t>Office of the Historian, Shared Knowledge Services, Bureau of Administration, </a:t>
            </a:r>
            <a:r>
              <a:rPr b="1" lang="en">
                <a:solidFill>
                  <a:srgbClr val="205493"/>
                </a:solidFill>
                <a:highlight>
                  <a:srgbClr val="D6D7D9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United States Department of State</a:t>
            </a:r>
            <a:r>
              <a:rPr b="1" lang="en">
                <a:solidFill>
                  <a:srgbClr val="205493"/>
                </a:solidFill>
                <a:highlight>
                  <a:srgbClr val="D6D7D9"/>
                </a:highlight>
              </a:rPr>
              <a:t>)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84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u="sng">
                <a:solidFill>
                  <a:schemeClr val="hlink"/>
                </a:solidFill>
                <a:highlight>
                  <a:srgbClr val="FCFCFC"/>
                </a:highlight>
                <a:hlinkClick r:id="rId5"/>
              </a:rPr>
              <a:t>How a 1924 Immigration Act Laid the Groundwork for Japanese American Incarceration</a:t>
            </a:r>
            <a:r>
              <a:rPr lang="en">
                <a:solidFill>
                  <a:srgbClr val="242424"/>
                </a:solidFill>
                <a:highlight>
                  <a:srgbClr val="FCFCFC"/>
                </a:highlight>
              </a:rPr>
              <a:t> (Smithsonian Magazine)</a:t>
            </a:r>
            <a:endParaRPr>
              <a:solidFill>
                <a:srgbClr val="242424"/>
              </a:solidFill>
              <a:highlight>
                <a:srgbClr val="FCFCFC"/>
              </a:highlight>
            </a:endParaRPr>
          </a:p>
          <a:p>
            <a:pPr indent="-2984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President Coolidge signs Immigration Act of 1924</a:t>
            </a:r>
            <a:r>
              <a:rPr lang="en">
                <a:solidFill>
                  <a:srgbClr val="1E1E1E"/>
                </a:solidFill>
              </a:rPr>
              <a:t> (History Channle)</a:t>
            </a:r>
            <a:endParaRPr>
              <a:solidFill>
                <a:srgbClr val="1E1E1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Possible Discussion Questions: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What might be lasting impacts from the Immigration Act of 1924?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How might this bill have influenced popular opinion about immigrants and immigration?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Are there lasting impacts of this bill on the connotation of the terms immigrants and immigration?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6f00ccecc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6f00ccecc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Notes: Here teachers might discuss the roles and </a:t>
            </a:r>
            <a:r>
              <a:rPr lang="en"/>
              <a:t>responsibilities schools have with immigrant students. Depending on class demographics, teachers might highlight resources immigrant students have on campus.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note that these slides are samples of headlines. Teachers might explore immigration from a more local lens or pull additional headlines that demonstrate a wider variety of sentiment regarding the connotation of term immigrant through additional time periods or in specific areas in the US.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Denotation, Positive Connotation, or Negative Connotation?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Directions: </a:t>
            </a:r>
            <a:r>
              <a:rPr lang="en"/>
              <a:t>Read each headline. Determine if the word “immigrant” or the </a:t>
            </a:r>
            <a:r>
              <a:rPr lang="en"/>
              <a:t>word</a:t>
            </a:r>
            <a:r>
              <a:rPr lang="en"/>
              <a:t> “immigration” is being used for its denotation, for a positive connotation, or for a negative connotation. If you need more information, be prepared to discuss what information would help you make a decision.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88390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550" y="281800"/>
            <a:ext cx="8839204" cy="3677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60450"/>
            <a:ext cx="8839204" cy="3422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4725" y="452175"/>
            <a:ext cx="4781550" cy="382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Desert Sun</a:t>
            </a:r>
            <a:r>
              <a:rPr lang="en"/>
              <a:t>, February 10, 1988 </a:t>
            </a:r>
            <a:endParaRPr/>
          </a:p>
        </p:txBody>
      </p:sp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0" cy="287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C0590FD2006C41828057B69AB85F24" ma:contentTypeVersion="19" ma:contentTypeDescription="Create a new document." ma:contentTypeScope="" ma:versionID="65fad7761174465d3cc6df36529750c9">
  <xsd:schema xmlns:xsd="http://www.w3.org/2001/XMLSchema" xmlns:xs="http://www.w3.org/2001/XMLSchema" xmlns:p="http://schemas.microsoft.com/office/2006/metadata/properties" xmlns:ns2="4065002f-a9a3-4089-9c0d-5851c6740460" xmlns:ns3="b4e07d6b-3135-453c-9a82-56d6bd4b0592" targetNamespace="http://schemas.microsoft.com/office/2006/metadata/properties" ma:root="true" ma:fieldsID="692cc0adcfbd59f9bc386d33bbe42406" ns2:_="" ns3:_="">
    <xsd:import namespace="4065002f-a9a3-4089-9c0d-5851c6740460"/>
    <xsd:import namespace="b4e07d6b-3135-453c-9a82-56d6bd4b05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65002f-a9a3-4089-9c0d-5851c67404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82f3471-fc71-4f92-a66e-3c6fb31d72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07d6b-3135-453c-9a82-56d6bd4b059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5dc82f7-0a0e-4621-9f5c-8a08e377c6bb}" ma:internalName="TaxCatchAll" ma:showField="CatchAllData" ma:web="b4e07d6b-3135-453c-9a82-56d6bd4b05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65002f-a9a3-4089-9c0d-5851c6740460">
      <Terms xmlns="http://schemas.microsoft.com/office/infopath/2007/PartnerControls"/>
    </lcf76f155ced4ddcb4097134ff3c332f>
    <TaxCatchAll xmlns="b4e07d6b-3135-453c-9a82-56d6bd4b0592" xsi:nil="true"/>
  </documentManagement>
</p:properties>
</file>

<file path=customXml/itemProps1.xml><?xml version="1.0" encoding="utf-8"?>
<ds:datastoreItem xmlns:ds="http://schemas.openxmlformats.org/officeDocument/2006/customXml" ds:itemID="{C2C97963-170E-4FE8-957D-90259DD957F2}"/>
</file>

<file path=customXml/itemProps2.xml><?xml version="1.0" encoding="utf-8"?>
<ds:datastoreItem xmlns:ds="http://schemas.openxmlformats.org/officeDocument/2006/customXml" ds:itemID="{1325DB91-E2C5-4A47-857B-3A9AB4CE30AB}"/>
</file>

<file path=customXml/itemProps3.xml><?xml version="1.0" encoding="utf-8"?>
<ds:datastoreItem xmlns:ds="http://schemas.openxmlformats.org/officeDocument/2006/customXml" ds:itemID="{C1E99AC6-B9A7-420C-ADD3-632AAC23B691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0x01010036C0590FD2006C41828057B69AB85F24</vt:lpwstr>
  </property>
</Properties>
</file>